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926" r:id="rId2"/>
    <p:sldId id="703" r:id="rId3"/>
    <p:sldId id="699" r:id="rId4"/>
    <p:sldId id="832" r:id="rId5"/>
    <p:sldId id="840" r:id="rId6"/>
    <p:sldId id="973" r:id="rId7"/>
    <p:sldId id="983" r:id="rId8"/>
    <p:sldId id="984" r:id="rId9"/>
    <p:sldId id="985" r:id="rId10"/>
    <p:sldId id="986" r:id="rId11"/>
    <p:sldId id="987" r:id="rId12"/>
    <p:sldId id="988" r:id="rId13"/>
    <p:sldId id="989" r:id="rId14"/>
    <p:sldId id="990" r:id="rId15"/>
    <p:sldId id="991" r:id="rId16"/>
    <p:sldId id="992" r:id="rId17"/>
    <p:sldId id="999" r:id="rId18"/>
    <p:sldId id="993" r:id="rId19"/>
    <p:sldId id="966" r:id="rId20"/>
    <p:sldId id="998" r:id="rId21"/>
    <p:sldId id="877" r:id="rId22"/>
    <p:sldId id="92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63" autoAdjust="0"/>
    <p:restoredTop sz="81180" autoAdjust="0"/>
  </p:normalViewPr>
  <p:slideViewPr>
    <p:cSldViewPr snapToGrid="0">
      <p:cViewPr varScale="1">
        <p:scale>
          <a:sx n="78" d="100"/>
          <a:sy n="78" d="100"/>
        </p:scale>
        <p:origin x="356" y="52"/>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459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2020-11-08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smtClean="0"/>
              <a:t>Provide some guidance based on the lessons learned </a:t>
            </a:r>
            <a:r>
              <a:rPr lang="en-US" baseline="0" smtClean="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2</a:t>
            </a:fld>
            <a:endParaRPr lang="de-DE"/>
          </a:p>
        </p:txBody>
      </p:sp>
    </p:spTree>
    <p:extLst>
      <p:ext uri="{BB962C8B-B14F-4D97-AF65-F5344CB8AC3E}">
        <p14:creationId xmlns:p14="http://schemas.microsoft.com/office/powerpoint/2010/main" val="745054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6</a:t>
            </a:fld>
            <a:endParaRPr lang="en-US"/>
          </a:p>
        </p:txBody>
      </p:sp>
    </p:spTree>
    <p:extLst>
      <p:ext uri="{BB962C8B-B14F-4D97-AF65-F5344CB8AC3E}">
        <p14:creationId xmlns:p14="http://schemas.microsoft.com/office/powerpoint/2010/main" val="16209860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2020-11-08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2020-11-08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2020-11-08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2020-11-08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2020-11-08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2020-11-08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2020-11-08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2020-11-08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2020-11-08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2020-11-08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2020-11-08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5.xml"/><Relationship Id="rId6" Type="http://schemas.openxmlformats.org/officeDocument/2006/relationships/hyperlink" Target="https://aeadataeditor.github.io/aea-de-guidance/protocol-3rd-party-replication.html" TargetMode="External"/><Relationship Id="rId5" Type="http://schemas.openxmlformats.org/officeDocument/2006/relationships/image" Target="../media/image13.png"/><Relationship Id="rId4"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audio" Target="../media/media16.m4a"/><Relationship Id="rId7" Type="http://schemas.openxmlformats.org/officeDocument/2006/relationships/image" Target="../media/image15.png"/><Relationship Id="rId2" Type="http://schemas.microsoft.com/office/2007/relationships/media" Target="../media/media16.m4a"/><Relationship Id="rId1" Type="http://schemas.openxmlformats.org/officeDocument/2006/relationships/tags" Target="../tags/tag6.xml"/><Relationship Id="rId6" Type="http://schemas.openxmlformats.org/officeDocument/2006/relationships/hyperlink" Target="https://social-science-data-editors.github.io/guidance/" TargetMode="External"/><Relationship Id="rId5" Type="http://schemas.openxmlformats.org/officeDocument/2006/relationships/image" Target="../media/image14.png"/><Relationship Id="rId4" Type="http://schemas.openxmlformats.org/officeDocument/2006/relationships/slideLayout" Target="../slideLayouts/slideLayout6.xml"/><Relationship Id="rId9"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hyperlink" Target="https://www.casd.eu/en/le-centre-dacces-securise-aux-donnees-casd/certification-de-resultats-cascad-casd/" TargetMode="External"/><Relationship Id="rId3" Type="http://schemas.openxmlformats.org/officeDocument/2006/relationships/hyperlink" Target="https://aeadataeditor.github.io/aea-de-guidance/" TargetMode="External"/><Relationship Id="rId7" Type="http://schemas.openxmlformats.org/officeDocument/2006/relationships/hyperlink" Target="https://doi.org/10.5164/IAB.BHP7516.de.en.v1" TargetMode="External"/><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aea-de-guidance/addtl-data-citation-guidance.html" TargetMode="External"/><Relationship Id="rId5" Type="http://schemas.openxmlformats.org/officeDocument/2006/relationships/hyperlink" Target="https://social-science-data-editors.github.io/guidance/Licensing_guidance.html" TargetMode="External"/><Relationship Id="rId10" Type="http://schemas.openxmlformats.org/officeDocument/2006/relationships/image" Target="../media/image17.png"/><Relationship Id="rId4" Type="http://schemas.openxmlformats.org/officeDocument/2006/relationships/hyperlink" Target="https://aeadataeditor.github.io/aea-de-guidance/template-README.html" TargetMode="External"/><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Assessing Reproducibility when the Data is Confidential</a:t>
            </a:r>
            <a:endParaRPr lang="en-US" dirty="0"/>
          </a:p>
        </p:txBody>
      </p:sp>
      <p:sp>
        <p:nvSpPr>
          <p:cNvPr id="3" name="Subtitle 2"/>
          <p:cNvSpPr>
            <a:spLocks noGrp="1"/>
          </p:cNvSpPr>
          <p:nvPr>
            <p:ph type="subTitle" idx="1"/>
          </p:nvPr>
        </p:nvSpPr>
        <p:spPr>
          <a:xfrm>
            <a:off x="1524000" y="4531658"/>
            <a:ext cx="9144000" cy="2141857"/>
          </a:xfrm>
        </p:spPr>
        <p:txBody>
          <a:bodyPr>
            <a:normAutofit lnSpcReduction="10000"/>
          </a:bodyPr>
          <a:lstStyle/>
          <a:p>
            <a:r>
              <a:rPr lang="en-US" dirty="0"/>
              <a:t>Lars </a:t>
            </a:r>
            <a:r>
              <a:rPr lang="en-US" dirty="0" smtClean="0"/>
              <a:t>Vilhuber, Harry Son, Michael </a:t>
            </a:r>
            <a:r>
              <a:rPr lang="en-US" dirty="0" err="1" smtClean="0"/>
              <a:t>Darisse</a:t>
            </a:r>
            <a:endParaRPr lang="en-US" dirty="0"/>
          </a:p>
          <a:p>
            <a:r>
              <a:rPr lang="en-US" dirty="0"/>
              <a:t>Cornell University</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19221"/>
            <a:ext cx="4039164" cy="1209844"/>
          </a:xfrm>
          <a:prstGeom prst="rect">
            <a:avLst/>
          </a:prstGeom>
        </p:spPr>
      </p:pic>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02717133"/>
      </p:ext>
    </p:extLst>
  </p:cSld>
  <p:clrMapOvr>
    <a:masterClrMapping/>
  </p:clrMapOvr>
  <mc:AlternateContent xmlns:mc="http://schemas.openxmlformats.org/markup-compatibility/2006">
    <mc:Choice xmlns:p14="http://schemas.microsoft.com/office/powerpoint/2010/main" Requires="p14">
      <p:transition spd="slow" p14:dur="2000" advTm="22922"/>
    </mc:Choice>
    <mc:Fallback>
      <p:transition spd="slow" advTm="22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pic>
        <p:nvPicPr>
          <p:cNvPr id="7" name="Content Placeholder 6"/>
          <p:cNvPicPr>
            <a:picLocks noGrp="1" noChangeAspect="1"/>
          </p:cNvPicPr>
          <p:nvPr>
            <p:ph sz="half" idx="1"/>
          </p:nvPr>
        </p:nvPicPr>
        <p:blipFill>
          <a:blip r:embed="rId5"/>
          <a:stretch>
            <a:fillRect/>
          </a:stretch>
        </p:blipFill>
        <p:spPr>
          <a:xfrm>
            <a:off x="838200" y="3230668"/>
            <a:ext cx="5181600" cy="1541252"/>
          </a:xfrm>
          <a:prstGeom prst="rect">
            <a:avLst/>
          </a:prstGeom>
        </p:spPr>
      </p:pic>
      <p:pic>
        <p:nvPicPr>
          <p:cNvPr id="8" name="Content Placeholder 7"/>
          <p:cNvPicPr>
            <a:picLocks noGrp="1" noChangeAspect="1"/>
          </p:cNvPicPr>
          <p:nvPr>
            <p:ph sz="half" idx="2"/>
          </p:nvPr>
        </p:nvPicPr>
        <p:blipFill>
          <a:blip r:embed="rId6"/>
          <a:stretch>
            <a:fillRect/>
          </a:stretch>
        </p:blipFill>
        <p:spPr>
          <a:xfrm>
            <a:off x="6172200" y="2731093"/>
            <a:ext cx="5181600" cy="2500646"/>
          </a:xfrm>
          <a:prstGeom prst="rect">
            <a:avLst/>
          </a:prstGeom>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891126061"/>
      </p:ext>
    </p:extLst>
  </p:cSld>
  <p:clrMapOvr>
    <a:masterClrMapping/>
  </p:clrMapOvr>
  <mc:AlternateContent xmlns:mc="http://schemas.openxmlformats.org/markup-compatibility/2006">
    <mc:Choice xmlns:p14="http://schemas.microsoft.com/office/powerpoint/2010/main" Requires="p14">
      <p:transition spd="slow" p14:dur="2000" advTm="12311"/>
    </mc:Choice>
    <mc:Fallback>
      <p:transition spd="slow" advTm="12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pic>
        <p:nvPicPr>
          <p:cNvPr id="7" name="Content Placeholder 6"/>
          <p:cNvPicPr>
            <a:picLocks noGrp="1" noChangeAspect="1"/>
          </p:cNvPicPr>
          <p:nvPr>
            <p:ph sz="half" idx="1"/>
          </p:nvPr>
        </p:nvPicPr>
        <p:blipFill>
          <a:blip r:embed="rId4"/>
          <a:stretch>
            <a:fillRect/>
          </a:stretch>
        </p:blipFill>
        <p:spPr>
          <a:xfrm>
            <a:off x="838200" y="3230668"/>
            <a:ext cx="5181600" cy="1541252"/>
          </a:xfrm>
          <a:prstGeom prst="rect">
            <a:avLst/>
          </a:prstGeom>
        </p:spPr>
      </p:pic>
      <p:sp>
        <p:nvSpPr>
          <p:cNvPr id="2" name="Content Placeholder 1"/>
          <p:cNvSpPr>
            <a:spLocks noGrp="1"/>
          </p:cNvSpPr>
          <p:nvPr>
            <p:ph sz="half" idx="2"/>
          </p:nvPr>
        </p:nvSpPr>
        <p:spPr/>
        <p:txBody>
          <a:bodyPr>
            <a:normAutofit fontScale="92500" lnSpcReduction="10000"/>
          </a:bodyPr>
          <a:lstStyle/>
          <a:p>
            <a:r>
              <a:rPr lang="en-US" dirty="0" smtClean="0"/>
              <a:t>Data checks</a:t>
            </a:r>
          </a:p>
          <a:p>
            <a:r>
              <a:rPr lang="en-US" dirty="0" smtClean="0"/>
              <a:t>Code description</a:t>
            </a:r>
          </a:p>
          <a:p>
            <a:r>
              <a:rPr lang="en-US" dirty="0" smtClean="0"/>
              <a:t>Requirements</a:t>
            </a:r>
          </a:p>
          <a:p>
            <a:pPr lvl="1"/>
            <a:r>
              <a:rPr lang="en-US" dirty="0" smtClean="0"/>
              <a:t>As stated by author</a:t>
            </a:r>
          </a:p>
          <a:p>
            <a:pPr lvl="1"/>
            <a:r>
              <a:rPr lang="en-US" dirty="0" smtClean="0"/>
              <a:t>As encountered by replicator</a:t>
            </a:r>
          </a:p>
          <a:p>
            <a:r>
              <a:rPr lang="en-US" dirty="0" smtClean="0"/>
              <a:t>Verbose description of steps to replicate</a:t>
            </a:r>
          </a:p>
          <a:p>
            <a:r>
              <a:rPr lang="en-US" dirty="0" smtClean="0"/>
              <a:t>Findings</a:t>
            </a:r>
          </a:p>
          <a:p>
            <a:pPr lvl="1"/>
            <a:r>
              <a:rPr lang="en-US" dirty="0" smtClean="0"/>
              <a:t>Compare tables</a:t>
            </a:r>
          </a:p>
          <a:p>
            <a:pPr lvl="1"/>
            <a:r>
              <a:rPr lang="en-US" dirty="0" smtClean="0"/>
              <a:t>Compare figures</a:t>
            </a:r>
          </a:p>
          <a:p>
            <a:pPr lvl="1"/>
            <a:r>
              <a:rPr lang="en-US" dirty="0" smtClean="0"/>
              <a:t>Compare in-text numbers</a:t>
            </a: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30787527"/>
      </p:ext>
    </p:extLst>
  </p:cSld>
  <p:clrMapOvr>
    <a:masterClrMapping/>
  </p:clrMapOvr>
  <mc:AlternateContent xmlns:mc="http://schemas.openxmlformats.org/markup-compatibility/2006">
    <mc:Choice xmlns:p14="http://schemas.microsoft.com/office/powerpoint/2010/main" Requires="p14">
      <p:transition spd="slow" p14:dur="2000" advTm="20956"/>
    </mc:Choice>
    <mc:Fallback>
      <p:transition spd="slow" advTm="20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r>
              <a:rPr lang="en-US" dirty="0"/>
              <a:t>: When data are present, run checks</a:t>
            </a:r>
            <a:r>
              <a:rPr lang="en-US" dirty="0" smtClean="0"/>
              <a:t>:</a:t>
            </a:r>
            <a:endParaRPr lang="en-US" dirty="0"/>
          </a:p>
          <a:p>
            <a:r>
              <a:rPr lang="en-US" sz="3200" b="1" dirty="0"/>
              <a:t>C</a:t>
            </a:r>
            <a:r>
              <a:rPr lang="en-US" sz="3200" b="1" dirty="0" smtClean="0"/>
              <a:t>an </a:t>
            </a:r>
            <a:r>
              <a:rPr lang="en-US" sz="3200" b="1" dirty="0"/>
              <a:t>data be read </a:t>
            </a:r>
            <a:r>
              <a:rPr lang="en-US" dirty="0"/>
              <a:t>(using software indicated by author)?</a:t>
            </a:r>
          </a:p>
          <a:p>
            <a:r>
              <a:rPr lang="en-US" dirty="0" smtClean="0"/>
              <a:t>Is </a:t>
            </a:r>
            <a:r>
              <a:rPr lang="en-US" dirty="0"/>
              <a:t>data in </a:t>
            </a:r>
            <a:r>
              <a:rPr lang="en-US" sz="3200" b="1" dirty="0"/>
              <a:t>archive-ready formats </a:t>
            </a:r>
            <a:r>
              <a:rPr lang="en-US" dirty="0"/>
              <a:t>(CSV, TXT) or in custom formats (DTA, SAS7BDAT, </a:t>
            </a:r>
            <a:r>
              <a:rPr lang="en-US" dirty="0" err="1"/>
              <a:t>Rdata</a:t>
            </a:r>
            <a:r>
              <a:rPr lang="en-US" dirty="0"/>
              <a:t>)? </a:t>
            </a:r>
            <a:endParaRPr lang="en-US" dirty="0" smtClean="0"/>
          </a:p>
          <a:p>
            <a:r>
              <a:rPr lang="en-US" dirty="0" smtClean="0"/>
              <a:t>Does </a:t>
            </a:r>
            <a:r>
              <a:rPr lang="en-US" dirty="0"/>
              <a:t>the </a:t>
            </a:r>
            <a:r>
              <a:rPr lang="en-US" dirty="0" smtClean="0"/>
              <a:t>dataset </a:t>
            </a:r>
            <a:r>
              <a:rPr lang="en-US" sz="3400" b="1" dirty="0"/>
              <a:t>have variable </a:t>
            </a:r>
            <a:r>
              <a:rPr lang="en-US" sz="3400" b="1" dirty="0" smtClean="0"/>
              <a:t>labels?</a:t>
            </a:r>
            <a:endParaRPr lang="en-US" dirty="0"/>
          </a:p>
          <a:p>
            <a:r>
              <a:rPr lang="en-US" dirty="0" smtClean="0"/>
              <a:t>Run </a:t>
            </a:r>
            <a:r>
              <a:rPr lang="en-US" b="1" dirty="0"/>
              <a:t>check for </a:t>
            </a:r>
            <a:r>
              <a:rPr lang="en-US" b="1" dirty="0" smtClean="0"/>
              <a:t>PII</a:t>
            </a:r>
            <a:r>
              <a:rPr lang="en-US" dirty="0" smtClean="0"/>
              <a:t>. </a:t>
            </a:r>
            <a:r>
              <a:rPr lang="en-US" dirty="0"/>
              <a:t>Apply judgement.</a:t>
            </a:r>
          </a:p>
          <a:p>
            <a:endParaRPr lang="en-US" dirty="0"/>
          </a:p>
          <a:p>
            <a:endParaRPr lang="en-US" dirty="0"/>
          </a:p>
        </p:txBody>
      </p:sp>
      <p:sp>
        <p:nvSpPr>
          <p:cNvPr id="3" name="Content Placeholder 2"/>
          <p:cNvSpPr>
            <a:spLocks noGrp="1"/>
          </p:cNvSpPr>
          <p:nvPr>
            <p:ph sz="half" idx="1"/>
          </p:nvPr>
        </p:nvSpPr>
        <p:spPr/>
        <p:txBody>
          <a:bodyPr>
            <a:normAutofit fontScale="92500" lnSpcReduction="10000"/>
          </a:bodyPr>
          <a:lstStyle/>
          <a:p>
            <a:r>
              <a:rPr lang="en-US" b="1"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6" name="Rectangle 5"/>
          <p:cNvSpPr/>
          <p:nvPr/>
        </p:nvSpPr>
        <p:spPr>
          <a:xfrm>
            <a:off x="838200" y="176597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81308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r>
              <a:rPr lang="en-US" dirty="0"/>
              <a:t>: </a:t>
            </a:r>
            <a:endParaRPr lang="en-US" dirty="0" smtClean="0"/>
          </a:p>
          <a:p>
            <a:r>
              <a:rPr lang="en-US" b="1" dirty="0" smtClean="0"/>
              <a:t>Review </a:t>
            </a:r>
            <a:r>
              <a:rPr lang="en-US" b="1" dirty="0"/>
              <a:t>the code </a:t>
            </a:r>
            <a:r>
              <a:rPr lang="en-US" dirty="0"/>
              <a:t>(but do not run it yet). </a:t>
            </a:r>
            <a:endParaRPr lang="en-US" dirty="0" smtClean="0"/>
          </a:p>
          <a:p>
            <a:r>
              <a:rPr lang="en-US" dirty="0" smtClean="0"/>
              <a:t>Identify </a:t>
            </a:r>
            <a:r>
              <a:rPr lang="en-US" dirty="0"/>
              <a:t>programs that create "analysis files" ("</a:t>
            </a:r>
            <a:r>
              <a:rPr lang="en-US" b="1" dirty="0"/>
              <a:t>data preparation code</a:t>
            </a:r>
            <a:r>
              <a:rPr lang="en-US" dirty="0"/>
              <a:t>"). </a:t>
            </a:r>
            <a:endParaRPr lang="en-US" dirty="0" smtClean="0"/>
          </a:p>
          <a:p>
            <a:r>
              <a:rPr lang="en-US" dirty="0" smtClean="0"/>
              <a:t>Identify </a:t>
            </a:r>
            <a:r>
              <a:rPr lang="en-US" b="1" dirty="0"/>
              <a:t>programs that create tables and figures</a:t>
            </a:r>
            <a:r>
              <a:rPr lang="en-US" dirty="0"/>
              <a:t>. Not every deposit will have separate programs for this</a:t>
            </a:r>
            <a:r>
              <a:rPr lang="en-US" dirty="0" smtClean="0"/>
              <a:t>.</a:t>
            </a:r>
          </a:p>
          <a:p>
            <a:pPr lvl="1"/>
            <a:r>
              <a:rPr lang="en-US" dirty="0" smtClean="0"/>
              <a:t> </a:t>
            </a:r>
            <a:r>
              <a:rPr lang="en-US" dirty="0"/>
              <a:t>Identify all Figure, Table, and any in-text numbers. </a:t>
            </a:r>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b="1"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6" name="Rectangle 5"/>
          <p:cNvSpPr/>
          <p:nvPr/>
        </p:nvSpPr>
        <p:spPr>
          <a:xfrm>
            <a:off x="838200" y="176597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3651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1.85185E-6 L 0.00066 0.06852 " pathEditMode="relative" rAng="0" ptsTypes="AA">
                                      <p:cBhvr>
                                        <p:cTn id="6" dur="1000" fill="hold"/>
                                        <p:tgtEl>
                                          <p:spTgt spid="6"/>
                                        </p:tgtEl>
                                        <p:attrNameLst>
                                          <p:attrName>ppt_x</p:attrName>
                                          <p:attrName>ppt_y</p:attrName>
                                        </p:attrNameLst>
                                      </p:cBhvr>
                                      <p:rCtr x="2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r>
              <a:rPr lang="en-US" dirty="0"/>
              <a:t>Software </a:t>
            </a:r>
            <a:r>
              <a:rPr lang="en-US" dirty="0" smtClean="0"/>
              <a:t>Requirements</a:t>
            </a:r>
          </a:p>
          <a:p>
            <a:pPr lvl="1"/>
            <a:r>
              <a:rPr lang="en-US" dirty="0" smtClean="0"/>
              <a:t>Version of software (Stata 15, </a:t>
            </a:r>
            <a:r>
              <a:rPr lang="en-US" dirty="0" err="1" smtClean="0"/>
              <a:t>Matlab</a:t>
            </a:r>
            <a:r>
              <a:rPr lang="en-US" dirty="0" smtClean="0"/>
              <a:t> R2019b, etc.)</a:t>
            </a:r>
          </a:p>
          <a:p>
            <a:pPr lvl="1"/>
            <a:r>
              <a:rPr lang="en-US" dirty="0" smtClean="0"/>
              <a:t>Complete list and version of packages!</a:t>
            </a:r>
            <a:endParaRPr lang="en-US" dirty="0"/>
          </a:p>
          <a:p>
            <a:r>
              <a:rPr lang="en-US" dirty="0"/>
              <a:t>Computational </a:t>
            </a:r>
            <a:r>
              <a:rPr lang="en-US" dirty="0" smtClean="0"/>
              <a:t>Requirements</a:t>
            </a:r>
          </a:p>
          <a:p>
            <a:pPr lvl="1"/>
            <a:r>
              <a:rPr lang="en-US" dirty="0" smtClean="0"/>
              <a:t>Type, vintage, memory size, speed of computer</a:t>
            </a:r>
          </a:p>
          <a:p>
            <a:pPr lvl="1"/>
            <a:r>
              <a:rPr lang="en-US" dirty="0" smtClean="0"/>
              <a:t>Disk space!</a:t>
            </a:r>
            <a:endParaRPr lang="en-US" dirty="0"/>
          </a:p>
          <a:p>
            <a:r>
              <a:rPr lang="en-US" dirty="0"/>
              <a:t>Time </a:t>
            </a:r>
            <a:r>
              <a:rPr lang="en-US" dirty="0" smtClean="0"/>
              <a:t>Requirements</a:t>
            </a:r>
          </a:p>
          <a:p>
            <a:pPr lvl="1"/>
            <a:r>
              <a:rPr lang="en-US" dirty="0" smtClean="0"/>
              <a:t>Minutes, hours, days, weeks, months?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dirty="0"/>
              <a:t>Code description</a:t>
            </a:r>
          </a:p>
          <a:p>
            <a:r>
              <a:rPr lang="en-US" b="1" dirty="0"/>
              <a:t>Requirements</a:t>
            </a:r>
          </a:p>
          <a:p>
            <a:pPr lvl="1"/>
            <a:r>
              <a:rPr lang="en-US" dirty="0"/>
              <a:t>As stated by author</a:t>
            </a:r>
          </a:p>
          <a:p>
            <a:pPr lvl="1"/>
            <a:r>
              <a:rPr lang="en-US" dirty="0"/>
              <a:t>As encountered by replicator</a:t>
            </a:r>
          </a:p>
          <a:p>
            <a:r>
              <a:rPr lang="en-US" dirty="0"/>
              <a:t>Verbose description 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838200" y="2212709"/>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7881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4.07407E-6 L 0.00066 0.06851 " pathEditMode="relative" rAng="0" ptsTypes="AA">
                                      <p:cBhvr>
                                        <p:cTn id="6" dur="1000" fill="hold"/>
                                        <p:tgtEl>
                                          <p:spTgt spid="5"/>
                                        </p:tgtEl>
                                        <p:attrNameLst>
                                          <p:attrName>ppt_x</p:attrName>
                                          <p:attrName>ppt_y</p:attrName>
                                        </p:attrNameLst>
                                      </p:cBhvr>
                                      <p:rCtr x="2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92500" lnSpcReduction="10000"/>
          </a:bodyPr>
          <a:lstStyle/>
          <a:p>
            <a:pPr marL="0" indent="0">
              <a:buNone/>
            </a:pPr>
            <a:r>
              <a:rPr lang="en-US" dirty="0" smtClean="0"/>
              <a:t>INSTRUCTIONS</a:t>
            </a:r>
          </a:p>
          <a:p>
            <a:r>
              <a:rPr lang="en-US" dirty="0" smtClean="0"/>
              <a:t>Provide </a:t>
            </a:r>
            <a:r>
              <a:rPr lang="en-US" dirty="0"/>
              <a:t>details about your process of accessing the code and data. </a:t>
            </a:r>
            <a:endParaRPr lang="en-US" dirty="0" smtClean="0"/>
          </a:p>
          <a:p>
            <a:r>
              <a:rPr lang="en-US" dirty="0" smtClean="0"/>
              <a:t>DO </a:t>
            </a:r>
            <a:r>
              <a:rPr lang="en-US" dirty="0"/>
              <a:t>describe actions that you did as per </a:t>
            </a:r>
            <a:r>
              <a:rPr lang="en-US" dirty="0" smtClean="0"/>
              <a:t>instructions</a:t>
            </a:r>
          </a:p>
          <a:p>
            <a:r>
              <a:rPr lang="en-US" dirty="0" smtClean="0"/>
              <a:t>DO </a:t>
            </a:r>
            <a:r>
              <a:rPr lang="en-US" dirty="0"/>
              <a:t>describe any other actions you needed to do ("I had to make changes in multiple </a:t>
            </a:r>
            <a:r>
              <a:rPr lang="en-US" dirty="0" smtClean="0"/>
              <a:t>programs”)</a:t>
            </a:r>
          </a:p>
          <a:p>
            <a:r>
              <a:rPr lang="en-US" dirty="0" smtClean="0"/>
              <a:t>Findings come later</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b="1" dirty="0"/>
              <a:t>Verbose description </a:t>
            </a:r>
            <a:r>
              <a:rPr lang="en-US" dirty="0"/>
              <a:t>of steps to replicate</a:t>
            </a:r>
          </a:p>
          <a:p>
            <a:r>
              <a:rPr lang="en-US"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838200" y="2652458"/>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58346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5E-6 3.7037E-6 L 0.00508 0.15509 " pathEditMode="relative" rAng="0" ptsTypes="AA">
                                      <p:cBhvr>
                                        <p:cTn id="6" dur="1000" fill="hold"/>
                                        <p:tgtEl>
                                          <p:spTgt spid="5"/>
                                        </p:tgtEl>
                                        <p:attrNameLst>
                                          <p:attrName>ppt_x</p:attrName>
                                          <p:attrName>ppt_y</p:attrName>
                                        </p:attrNameLst>
                                      </p:cBhvr>
                                      <p:rCtr x="247" y="7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the reproducibility check?</a:t>
            </a:r>
            <a:endParaRPr lang="en-US" dirty="0"/>
          </a:p>
        </p:txBody>
      </p:sp>
      <p:sp>
        <p:nvSpPr>
          <p:cNvPr id="2" name="Content Placeholder 1"/>
          <p:cNvSpPr>
            <a:spLocks noGrp="1"/>
          </p:cNvSpPr>
          <p:nvPr>
            <p:ph sz="half" idx="2"/>
          </p:nvPr>
        </p:nvSpPr>
        <p:spPr/>
        <p:txBody>
          <a:bodyPr>
            <a:normAutofit fontScale="85000" lnSpcReduction="20000"/>
          </a:bodyPr>
          <a:lstStyle/>
          <a:p>
            <a:pPr marL="0" indent="0">
              <a:buNone/>
            </a:pPr>
            <a:r>
              <a:rPr lang="en-US" dirty="0"/>
              <a:t>INSTRUCTIONS: </a:t>
            </a:r>
            <a:endParaRPr lang="en-US" dirty="0" smtClean="0"/>
          </a:p>
          <a:p>
            <a:r>
              <a:rPr lang="en-US" dirty="0" smtClean="0"/>
              <a:t>Describe </a:t>
            </a:r>
            <a:r>
              <a:rPr lang="en-US" dirty="0"/>
              <a:t>your findings both positive and negative in some detail, for each </a:t>
            </a:r>
            <a:r>
              <a:rPr lang="en-US" b="1" dirty="0"/>
              <a:t>Data Preparation Code, Figure, Table, and any in-text numbers</a:t>
            </a:r>
            <a:r>
              <a:rPr lang="en-US" dirty="0"/>
              <a:t>. </a:t>
            </a:r>
            <a:endParaRPr lang="en-US" dirty="0" smtClean="0"/>
          </a:p>
          <a:p>
            <a:r>
              <a:rPr lang="en-US" dirty="0" smtClean="0"/>
              <a:t>When </a:t>
            </a:r>
            <a:r>
              <a:rPr lang="en-US" dirty="0"/>
              <a:t>errors happen, be as precise as possible. </a:t>
            </a:r>
            <a:endParaRPr lang="en-US" dirty="0" smtClean="0"/>
          </a:p>
          <a:p>
            <a:pPr lvl="1"/>
            <a:r>
              <a:rPr lang="en-US" dirty="0" smtClean="0"/>
              <a:t>For </a:t>
            </a:r>
            <a:r>
              <a:rPr lang="en-US" dirty="0"/>
              <a:t>differences in figures, provide </a:t>
            </a:r>
            <a:r>
              <a:rPr lang="en-US" dirty="0" smtClean="0"/>
              <a:t>screenshot </a:t>
            </a:r>
            <a:r>
              <a:rPr lang="en-US" dirty="0"/>
              <a:t>of </a:t>
            </a:r>
            <a:r>
              <a:rPr lang="en-US" dirty="0" smtClean="0"/>
              <a:t>manuscript figure, </a:t>
            </a:r>
            <a:r>
              <a:rPr lang="en-US" dirty="0"/>
              <a:t>as well as the figure produced by the code you ran. </a:t>
            </a:r>
            <a:endParaRPr lang="en-US" dirty="0" smtClean="0"/>
          </a:p>
          <a:p>
            <a:pPr lvl="1"/>
            <a:r>
              <a:rPr lang="en-US" dirty="0" smtClean="0"/>
              <a:t>For </a:t>
            </a:r>
            <a:r>
              <a:rPr lang="en-US" dirty="0"/>
              <a:t>differences in numbers, provide both the number as reported in the manuscript, as well as the number replicated. </a:t>
            </a:r>
          </a:p>
        </p:txBody>
      </p:sp>
      <p:sp>
        <p:nvSpPr>
          <p:cNvPr id="3" name="Content Placeholder 2"/>
          <p:cNvSpPr>
            <a:spLocks noGrp="1"/>
          </p:cNvSpPr>
          <p:nvPr>
            <p:ph sz="half" idx="1"/>
          </p:nvPr>
        </p:nvSpPr>
        <p:spPr/>
        <p:txBody>
          <a:bodyPr>
            <a:normAutofit fontScale="85000" lnSpcReduction="20000"/>
          </a:bodyPr>
          <a:lstStyle/>
          <a:p>
            <a:r>
              <a:rPr lang="en-US" dirty="0"/>
              <a:t>Data checks</a:t>
            </a:r>
          </a:p>
          <a:p>
            <a:r>
              <a:rPr lang="en-US" dirty="0"/>
              <a:t>Code description</a:t>
            </a:r>
          </a:p>
          <a:p>
            <a:r>
              <a:rPr lang="en-US" dirty="0"/>
              <a:t>Requirements</a:t>
            </a:r>
          </a:p>
          <a:p>
            <a:pPr lvl="1"/>
            <a:r>
              <a:rPr lang="en-US" dirty="0"/>
              <a:t>As stated by author</a:t>
            </a:r>
          </a:p>
          <a:p>
            <a:pPr lvl="1"/>
            <a:r>
              <a:rPr lang="en-US" dirty="0"/>
              <a:t>As encountered by replicator</a:t>
            </a:r>
          </a:p>
          <a:p>
            <a:r>
              <a:rPr lang="en-US" dirty="0"/>
              <a:t>Verbose description of steps to replicate</a:t>
            </a:r>
          </a:p>
          <a:p>
            <a:r>
              <a:rPr lang="en-US" b="1" dirty="0"/>
              <a:t>Findings</a:t>
            </a:r>
          </a:p>
          <a:p>
            <a:pPr lvl="1"/>
            <a:r>
              <a:rPr lang="en-US" dirty="0"/>
              <a:t>Compare tables</a:t>
            </a:r>
          </a:p>
          <a:p>
            <a:pPr lvl="1"/>
            <a:r>
              <a:rPr lang="en-US" dirty="0"/>
              <a:t>Compare figures</a:t>
            </a:r>
          </a:p>
          <a:p>
            <a:pPr lvl="1"/>
            <a:r>
              <a:rPr lang="en-US" dirty="0"/>
              <a:t>Compare in-text numbers</a:t>
            </a:r>
          </a:p>
          <a:p>
            <a:endParaRPr lang="en-US" dirty="0"/>
          </a:p>
        </p:txBody>
      </p:sp>
      <p:sp>
        <p:nvSpPr>
          <p:cNvPr id="5" name="Rectangle 4"/>
          <p:cNvSpPr/>
          <p:nvPr/>
        </p:nvSpPr>
        <p:spPr>
          <a:xfrm>
            <a:off x="1012767" y="3764475"/>
            <a:ext cx="2972963" cy="473638"/>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447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3.33333E-6 L -0.00104 0.1125 " pathEditMode="relative" rAng="0" ptsTypes="AA">
                                      <p:cBhvr>
                                        <p:cTn id="6" dur="1000" fill="hold"/>
                                        <p:tgtEl>
                                          <p:spTgt spid="5"/>
                                        </p:tgtEl>
                                        <p:attrNameLst>
                                          <p:attrName>ppt_x</p:attrName>
                                          <p:attrName>ppt_y</p:attrName>
                                        </p:attrNameLst>
                                      </p:cBhvr>
                                      <p:rCtr x="-52" y="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do we contact when we cannot access the data ourselves?</a:t>
            </a:r>
            <a:endParaRPr lang="en-US" dirty="0"/>
          </a:p>
        </p:txBody>
      </p:sp>
      <p:pic>
        <p:nvPicPr>
          <p:cNvPr id="5" name="Content Placeholder 4"/>
          <p:cNvPicPr>
            <a:picLocks noGrp="1" noChangeAspect="1"/>
          </p:cNvPicPr>
          <p:nvPr>
            <p:ph idx="1"/>
          </p:nvPr>
        </p:nvPicPr>
        <p:blipFill>
          <a:blip r:embed="rId4"/>
          <a:stretch>
            <a:fillRect/>
          </a:stretch>
        </p:blipFill>
        <p:spPr>
          <a:xfrm>
            <a:off x="2304855" y="2696302"/>
            <a:ext cx="7582290" cy="2609984"/>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83531308"/>
      </p:ext>
    </p:extLst>
  </p:cSld>
  <p:clrMapOvr>
    <a:masterClrMapping/>
  </p:clrMapOvr>
  <mc:AlternateContent xmlns:mc="http://schemas.openxmlformats.org/markup-compatibility/2006">
    <mc:Choice xmlns:p14="http://schemas.microsoft.com/office/powerpoint/2010/main" Requires="p14">
      <p:transition spd="slow" p14:dur="2000" advTm="7481"/>
    </mc:Choice>
    <mc:Fallback>
      <p:transition spd="slow" advTm="7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the 3</a:t>
            </a:r>
            <a:r>
              <a:rPr lang="en-US" baseline="30000" dirty="0" smtClean="0"/>
              <a:t>rd</a:t>
            </a:r>
            <a:r>
              <a:rPr lang="en-US" dirty="0" smtClean="0"/>
              <a:t> parties?</a:t>
            </a:r>
            <a:endParaRPr lang="en-US" dirty="0"/>
          </a:p>
        </p:txBody>
      </p:sp>
      <p:sp>
        <p:nvSpPr>
          <p:cNvPr id="5" name="Content Placeholder 4"/>
          <p:cNvSpPr>
            <a:spLocks noGrp="1"/>
          </p:cNvSpPr>
          <p:nvPr>
            <p:ph sz="half" idx="1"/>
          </p:nvPr>
        </p:nvSpPr>
        <p:spPr/>
        <p:txBody>
          <a:bodyPr>
            <a:normAutofit lnSpcReduction="10000"/>
          </a:bodyPr>
          <a:lstStyle/>
          <a:p>
            <a:r>
              <a:rPr lang="en-US" dirty="0" err="1"/>
              <a:t>cascad</a:t>
            </a:r>
            <a:r>
              <a:rPr lang="en-US" dirty="0"/>
              <a:t> – Using confidential data!</a:t>
            </a:r>
          </a:p>
          <a:p>
            <a:pPr lvl="1"/>
            <a:r>
              <a:rPr lang="en-US" dirty="0"/>
              <a:t>DADS</a:t>
            </a:r>
          </a:p>
          <a:p>
            <a:pPr lvl="1"/>
            <a:r>
              <a:rPr lang="en-US" dirty="0"/>
              <a:t>French customs data</a:t>
            </a:r>
          </a:p>
          <a:p>
            <a:r>
              <a:rPr lang="en-US" dirty="0" smtClean="0"/>
              <a:t>Various </a:t>
            </a:r>
            <a:r>
              <a:rPr lang="en-US" dirty="0" smtClean="0"/>
              <a:t>contributors with access to confidential data</a:t>
            </a:r>
          </a:p>
          <a:p>
            <a:pPr lvl="1"/>
            <a:r>
              <a:rPr lang="en-US" dirty="0" smtClean="0"/>
              <a:t>Authors </a:t>
            </a:r>
          </a:p>
          <a:p>
            <a:pPr lvl="2"/>
            <a:r>
              <a:rPr lang="en-US" dirty="0" smtClean="0"/>
              <a:t>Graduate assistants</a:t>
            </a:r>
            <a:endParaRPr lang="en-US" dirty="0" smtClean="0"/>
          </a:p>
          <a:p>
            <a:pPr lvl="1"/>
            <a:r>
              <a:rPr lang="en-US" dirty="0" smtClean="0"/>
              <a:t>Their institutions </a:t>
            </a:r>
          </a:p>
          <a:p>
            <a:pPr lvl="1"/>
            <a:r>
              <a:rPr lang="en-US" dirty="0" smtClean="0"/>
              <a:t>Network of known groups with access (less frequent)</a:t>
            </a:r>
            <a:endParaRPr lang="en-US" dirty="0"/>
          </a:p>
        </p:txBody>
      </p:sp>
      <p:sp>
        <p:nvSpPr>
          <p:cNvPr id="3" name="Content Placeholder 2"/>
          <p:cNvSpPr>
            <a:spLocks noGrp="1"/>
          </p:cNvSpPr>
          <p:nvPr>
            <p:ph sz="half" idx="2"/>
          </p:nvPr>
        </p:nvSpPr>
        <p:spPr/>
        <p:txBody>
          <a:bodyPr>
            <a:normAutofit lnSpcReduction="10000"/>
          </a:bodyPr>
          <a:lstStyle/>
          <a:p>
            <a:pPr marL="0" indent="0">
              <a:buNone/>
            </a:pPr>
            <a:r>
              <a:rPr lang="en-US" dirty="0" smtClean="0"/>
              <a:t>Some </a:t>
            </a:r>
            <a:r>
              <a:rPr lang="en-US" dirty="0" smtClean="0"/>
              <a:t>other examples</a:t>
            </a:r>
            <a:r>
              <a:rPr lang="en-US" dirty="0" smtClean="0"/>
              <a:t>:</a:t>
            </a:r>
          </a:p>
          <a:p>
            <a:r>
              <a:rPr lang="en-US" dirty="0" smtClean="0"/>
              <a:t>IFAU (Swedish data)</a:t>
            </a:r>
          </a:p>
          <a:p>
            <a:r>
              <a:rPr lang="en-US" dirty="0" smtClean="0"/>
              <a:t>Fed Board (proprietary data)</a:t>
            </a:r>
          </a:p>
          <a:p>
            <a:r>
              <a:rPr lang="en-US" dirty="0" smtClean="0"/>
              <a:t>Upjohn Institute (US admin data)</a:t>
            </a:r>
          </a:p>
          <a:p>
            <a:r>
              <a:rPr lang="en-US" dirty="0" smtClean="0"/>
              <a:t>JCT (US tax data)</a:t>
            </a:r>
          </a:p>
          <a:p>
            <a:r>
              <a:rPr lang="en-US" dirty="0" smtClean="0"/>
              <a:t>Banco do </a:t>
            </a:r>
            <a:r>
              <a:rPr lang="en-US" dirty="0" err="1" smtClean="0"/>
              <a:t>Portual</a:t>
            </a:r>
            <a:r>
              <a:rPr lang="en-US" dirty="0" smtClean="0"/>
              <a:t> (LEED)</a:t>
            </a:r>
          </a:p>
          <a:p>
            <a:r>
              <a:rPr lang="en-US" dirty="0" smtClean="0"/>
              <a:t>IAB (German data)</a:t>
            </a:r>
          </a:p>
          <a:p>
            <a:r>
              <a:rPr lang="en-US" i="1" dirty="0" smtClean="0"/>
              <a:t>Graduate students </a:t>
            </a:r>
            <a:r>
              <a:rPr lang="en-US" dirty="0" smtClean="0"/>
              <a:t>at Wharton, Chicago, Yale, Wisconsin, Cornell</a:t>
            </a:r>
          </a:p>
          <a:p>
            <a:endParaRPr lang="en-US" dirty="0" smtClean="0"/>
          </a:p>
          <a:p>
            <a:endParaRPr lang="en-US" dirty="0"/>
          </a:p>
        </p:txBody>
      </p:sp>
      <p:pic>
        <p:nvPicPr>
          <p:cNvPr id="6" name="Content Placeholder 6"/>
          <p:cNvPicPr>
            <a:picLocks noChangeAspect="1"/>
          </p:cNvPicPr>
          <p:nvPr/>
        </p:nvPicPr>
        <p:blipFill>
          <a:blip r:embed="rId5"/>
          <a:stretch>
            <a:fillRect/>
          </a:stretch>
        </p:blipFill>
        <p:spPr>
          <a:xfrm>
            <a:off x="7016088" y="2285226"/>
            <a:ext cx="3230336" cy="2293842"/>
          </a:xfrm>
          <a:prstGeom prst="rect">
            <a:avLst/>
          </a:prstGeom>
          <a:effectLst>
            <a:outerShdw blurRad="50800" dist="127000" dir="2700000" algn="tl" rotWithShape="0">
              <a:prstClr val="black">
                <a:alpha val="40000"/>
              </a:prstClr>
            </a:outerShdw>
          </a:effectLst>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797592360"/>
      </p:ext>
    </p:extLst>
  </p:cSld>
  <p:clrMapOvr>
    <a:masterClrMapping/>
  </p:clrMapOvr>
  <mc:AlternateContent xmlns:mc="http://schemas.openxmlformats.org/markup-compatibility/2006">
    <mc:Choice xmlns:p14="http://schemas.microsoft.com/office/powerpoint/2010/main" Requires="p14">
      <p:transition spd="slow" p14:dur="2000" advTm="153137"/>
    </mc:Choice>
    <mc:Fallback>
      <p:transition spd="slow" advTm="153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par>
                          <p:cTn id="29" fill="hold">
                            <p:stCondLst>
                              <p:cond delay="0"/>
                            </p:stCondLst>
                            <p:childTnLst>
                              <p:par>
                                <p:cTn id="30" presetID="1" presetClass="exit" presetSubtype="0" fill="hold" nodeType="afterEffect">
                                  <p:stCondLst>
                                    <p:cond delay="0"/>
                                  </p:stCondLst>
                                  <p:childTnLst>
                                    <p:set>
                                      <p:cBhvr>
                                        <p:cTn id="31" dur="1" fill="hold">
                                          <p:stCondLst>
                                            <p:cond delay="0"/>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4"/>
                </p:tgtEl>
              </p:cMediaNode>
            </p:audio>
          </p:childTnLst>
        </p:cTn>
      </p:par>
    </p:tnLst>
    <p:bldLst>
      <p:bldP spid="5" grpId="0" uiExpand="1" build="p"/>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prepare the replication package</a:t>
            </a:r>
            <a:endParaRPr lang="en-US" dirty="0"/>
          </a:p>
        </p:txBody>
      </p:sp>
      <p:sp>
        <p:nvSpPr>
          <p:cNvPr id="3" name="Content Placeholder 2"/>
          <p:cNvSpPr>
            <a:spLocks noGrp="1"/>
          </p:cNvSpPr>
          <p:nvPr>
            <p:ph sz="half" idx="1"/>
          </p:nvPr>
        </p:nvSpPr>
        <p:spPr/>
        <p:txBody>
          <a:bodyPr/>
          <a:lstStyle/>
          <a:p>
            <a:r>
              <a:rPr lang="en-US" dirty="0" smtClean="0"/>
              <a:t>README</a:t>
            </a:r>
          </a:p>
          <a:p>
            <a:r>
              <a:rPr lang="en-US" dirty="0" smtClean="0"/>
              <a:t>Full package of all programs, data you intend to provide</a:t>
            </a:r>
          </a:p>
          <a:p>
            <a:r>
              <a:rPr lang="en-US" dirty="0" smtClean="0"/>
              <a:t>ZIP it up</a:t>
            </a:r>
            <a:endParaRPr lang="en-US" dirty="0"/>
          </a:p>
        </p:txBody>
      </p:sp>
      <p:sp>
        <p:nvSpPr>
          <p:cNvPr id="4" name="Content Placeholder 3"/>
          <p:cNvSpPr>
            <a:spLocks noGrp="1"/>
          </p:cNvSpPr>
          <p:nvPr>
            <p:ph sz="half" idx="2"/>
          </p:nvPr>
        </p:nvSpPr>
        <p:spPr/>
        <p:txBody>
          <a:bodyPr/>
          <a:lstStyle/>
          <a:p>
            <a:r>
              <a:rPr lang="en-US" dirty="0" smtClean="0"/>
              <a:t>Now ask an </a:t>
            </a:r>
            <a:r>
              <a:rPr lang="en-US" dirty="0" smtClean="0">
                <a:solidFill>
                  <a:schemeClr val="accent5"/>
                </a:solidFill>
              </a:rPr>
              <a:t>RA/ colleague/ friend/ grandma/ daughter </a:t>
            </a:r>
            <a:r>
              <a:rPr lang="en-US" dirty="0" smtClean="0"/>
              <a:t>not previously involved to</a:t>
            </a:r>
          </a:p>
          <a:p>
            <a:pPr lvl="1"/>
            <a:r>
              <a:rPr lang="en-US" dirty="0" smtClean="0">
                <a:solidFill>
                  <a:schemeClr val="accent6"/>
                </a:solidFill>
              </a:rPr>
              <a:t>Download the package</a:t>
            </a:r>
          </a:p>
          <a:p>
            <a:pPr lvl="1"/>
            <a:r>
              <a:rPr lang="en-US" dirty="0" smtClean="0">
                <a:solidFill>
                  <a:schemeClr val="accent6"/>
                </a:solidFill>
              </a:rPr>
              <a:t>Follow the instructions in the README </a:t>
            </a:r>
            <a:r>
              <a:rPr lang="en-US" dirty="0" smtClean="0">
                <a:solidFill>
                  <a:srgbClr val="C00000"/>
                </a:solidFill>
              </a:rPr>
              <a:t>without talking to you</a:t>
            </a:r>
            <a:r>
              <a:rPr lang="en-US" dirty="0" smtClean="0">
                <a:solidFill>
                  <a:schemeClr val="accent6"/>
                </a:solidFill>
              </a:rPr>
              <a:t>!</a:t>
            </a:r>
          </a:p>
          <a:p>
            <a:pPr lvl="1"/>
            <a:r>
              <a:rPr lang="en-US" dirty="0" smtClean="0">
                <a:solidFill>
                  <a:schemeClr val="accent6"/>
                </a:solidFill>
              </a:rPr>
              <a:t>Compare the results to the paper</a:t>
            </a:r>
          </a:p>
          <a:p>
            <a:pPr lvl="1"/>
            <a:endParaRPr lang="en-US" dirty="0">
              <a:solidFill>
                <a:schemeClr val="accent6"/>
              </a:solidFill>
            </a:endParaRPr>
          </a:p>
        </p:txBody>
      </p:sp>
      <p:grpSp>
        <p:nvGrpSpPr>
          <p:cNvPr id="7" name="Group 6"/>
          <p:cNvGrpSpPr/>
          <p:nvPr/>
        </p:nvGrpSpPr>
        <p:grpSpPr>
          <a:xfrm>
            <a:off x="747712" y="2337878"/>
            <a:ext cx="10606087" cy="4081971"/>
            <a:chOff x="747712" y="2337878"/>
            <a:chExt cx="10606087" cy="4081971"/>
          </a:xfrm>
        </p:grpSpPr>
        <p:pic>
          <p:nvPicPr>
            <p:cNvPr id="5" name="Picture 4"/>
            <p:cNvPicPr>
              <a:picLocks noChangeAspect="1"/>
            </p:cNvPicPr>
            <p:nvPr/>
          </p:nvPicPr>
          <p:blipFill>
            <a:blip r:embed="rId5"/>
            <a:stretch>
              <a:fillRect/>
            </a:stretch>
          </p:blipFill>
          <p:spPr>
            <a:xfrm>
              <a:off x="747712" y="2337878"/>
              <a:ext cx="10606087" cy="4081971"/>
            </a:xfrm>
            <a:prstGeom prst="rect">
              <a:avLst/>
            </a:prstGeom>
            <a:ln w="38100">
              <a:solidFill>
                <a:schemeClr val="tx1"/>
              </a:solidFill>
            </a:ln>
            <a:effectLst>
              <a:outerShdw blurRad="50800" dist="127000" dir="2700000" algn="tl" rotWithShape="0">
                <a:prstClr val="black">
                  <a:alpha val="40000"/>
                </a:prstClr>
              </a:outerShdw>
            </a:effectLst>
          </p:spPr>
        </p:pic>
        <p:sp>
          <p:nvSpPr>
            <p:cNvPr id="6" name="TextBox 5"/>
            <p:cNvSpPr txBox="1"/>
            <p:nvPr/>
          </p:nvSpPr>
          <p:spPr>
            <a:xfrm>
              <a:off x="2824842" y="4120718"/>
              <a:ext cx="5633357" cy="830997"/>
            </a:xfrm>
            <a:prstGeom prst="rect">
              <a:avLst/>
            </a:prstGeom>
            <a:solidFill>
              <a:schemeClr val="bg1"/>
            </a:solidFill>
            <a:ln w="25400">
              <a:solidFill>
                <a:schemeClr val="tx1"/>
              </a:solidFill>
            </a:ln>
          </p:spPr>
          <p:txBody>
            <a:bodyPr wrap="square" rtlCol="0">
              <a:spAutoFit/>
            </a:bodyPr>
            <a:lstStyle/>
            <a:p>
              <a:pPr algn="ctr"/>
              <a:r>
                <a:rPr lang="en-US" sz="4800" dirty="0" smtClean="0"/>
                <a:t>That’s our </a:t>
              </a:r>
              <a:r>
                <a:rPr lang="en-US" sz="4800" dirty="0" smtClean="0">
                  <a:hlinkClick r:id="rId6"/>
                </a:rPr>
                <a:t>Protocol</a:t>
              </a:r>
              <a:r>
                <a:rPr lang="en-US" sz="4800" dirty="0" smtClean="0"/>
                <a:t>!</a:t>
              </a:r>
              <a:endParaRPr lang="en-US" sz="4800" dirty="0"/>
            </a:p>
          </p:txBody>
        </p:sp>
      </p:gr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495495697"/>
      </p:ext>
    </p:extLst>
  </p:cSld>
  <p:clrMapOvr>
    <a:masterClrMapping/>
  </p:clrMapOvr>
  <mc:AlternateContent xmlns:mc="http://schemas.openxmlformats.org/markup-compatibility/2006">
    <mc:Choice xmlns:p14="http://schemas.microsoft.com/office/powerpoint/2010/main" Requires="p14">
      <p:transition spd="slow" p14:dur="2000" advTm="87908"/>
    </mc:Choice>
    <mc:Fallback>
      <p:transition spd="slow" advTm="87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
        <p:nvSpPr>
          <p:cNvPr id="18" name="TextBox 17"/>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14867726"/>
      </p:ext>
    </p:extLst>
  </p:cSld>
  <p:clrMapOvr>
    <a:masterClrMapping/>
  </p:clrMapOvr>
  <mc:AlternateContent xmlns:mc="http://schemas.openxmlformats.org/markup-compatibility/2006">
    <mc:Choice xmlns:p14="http://schemas.microsoft.com/office/powerpoint/2010/main" Requires="p14">
      <p:transition spd="slow" p14:dur="2000" advTm="4906"/>
    </mc:Choice>
    <mc:Fallback>
      <p:transition spd="slow" advTm="4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0042116"/>
      </p:ext>
    </p:extLst>
  </p:cSld>
  <p:clrMapOvr>
    <a:masterClrMapping/>
  </p:clrMapOvr>
  <mc:AlternateContent xmlns:mc="http://schemas.openxmlformats.org/markup-compatibility/2006">
    <mc:Choice xmlns:p14="http://schemas.microsoft.com/office/powerpoint/2010/main" Requires="p14">
      <p:transition spd="slow" p14:dur="2000" advTm="4117"/>
    </mc:Choice>
    <mc:Fallback>
      <p:transition spd="slow" advTm="4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5"/>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6"/>
              </a:rPr>
              <a:t>https://</a:t>
            </a:r>
            <a:br>
              <a:rPr lang="en-US" sz="4400" dirty="0">
                <a:hlinkClick r:id="rId6"/>
              </a:rPr>
            </a:br>
            <a:r>
              <a:rPr lang="en-US" sz="4400" dirty="0">
                <a:hlinkClick r:id="rId6"/>
              </a:rPr>
              <a:t>social-science</a:t>
            </a:r>
            <a:br>
              <a:rPr lang="en-US" sz="4400" dirty="0">
                <a:hlinkClick r:id="rId6"/>
              </a:rPr>
            </a:br>
            <a:r>
              <a:rPr lang="en-US" sz="4400" dirty="0">
                <a:hlinkClick r:id="rId6"/>
              </a:rPr>
              <a:t>-data-editors.</a:t>
            </a:r>
            <a:br>
              <a:rPr lang="en-US" sz="4400" dirty="0">
                <a:hlinkClick r:id="rId6"/>
              </a:rPr>
            </a:br>
            <a:r>
              <a:rPr lang="en-US" sz="4400" dirty="0">
                <a:hlinkClick r:id="rId6"/>
              </a:rPr>
              <a:t>github.io/</a:t>
            </a:r>
            <a:br>
              <a:rPr lang="en-US" sz="4400" dirty="0">
                <a:hlinkClick r:id="rId6"/>
              </a:rPr>
            </a:br>
            <a:r>
              <a:rPr lang="en-US" sz="4400" dirty="0">
                <a:hlinkClick r:id="rId6"/>
              </a:rPr>
              <a:t>guidance/</a:t>
            </a:r>
            <a:endParaRPr lang="en-US" sz="4400" dirty="0"/>
          </a:p>
        </p:txBody>
      </p:sp>
      <p:pic>
        <p:nvPicPr>
          <p:cNvPr id="7" name="Picture 6"/>
          <p:cNvPicPr>
            <a:picLocks noChangeAspect="1"/>
          </p:cNvPicPr>
          <p:nvPr/>
        </p:nvPicPr>
        <p:blipFill>
          <a:blip r:embed="rId7"/>
          <a:stretch>
            <a:fillRect/>
          </a:stretch>
        </p:blipFill>
        <p:spPr>
          <a:xfrm>
            <a:off x="6613236" y="365702"/>
            <a:ext cx="4740563" cy="1695432"/>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72227439"/>
      </p:ext>
    </p:extLst>
  </p:cSld>
  <p:clrMapOvr>
    <a:masterClrMapping/>
  </p:clrMapOvr>
  <mc:AlternateContent xmlns:mc="http://schemas.openxmlformats.org/markup-compatibility/2006">
    <mc:Choice xmlns:p14="http://schemas.microsoft.com/office/powerpoint/2010/main" Requires="p14">
      <p:transition spd="slow" p14:dur="2000" advTm="16858"/>
    </mc:Choice>
    <mc:Fallback>
      <p:transition spd="slow" advTm="16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3"/>
                </p:tgtEl>
              </p:cMediaNode>
            </p:audio>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lstStyle/>
          <a:p>
            <a:r>
              <a:rPr lang="en-US" dirty="0">
                <a:hlinkClick r:id="rId2"/>
              </a:rPr>
              <a:t>https://social-science-data-editors.github.io/guidance/</a:t>
            </a:r>
            <a:r>
              <a:rPr lang="en-US" dirty="0"/>
              <a:t> </a:t>
            </a:r>
          </a:p>
          <a:p>
            <a:r>
              <a:rPr lang="en-US" dirty="0">
                <a:hlinkClick r:id="rId3"/>
              </a:rPr>
              <a:t>https://aeadataeditor.github.io/aea-de-guidance/</a:t>
            </a:r>
            <a:endParaRPr lang="en-US" dirty="0"/>
          </a:p>
          <a:p>
            <a:pPr lvl="1"/>
            <a:r>
              <a:rPr lang="en-US" b="1" dirty="0">
                <a:hlinkClick r:id="rId4"/>
              </a:rPr>
              <a:t>template README</a:t>
            </a:r>
            <a:r>
              <a:rPr lang="en-US" dirty="0"/>
              <a:t> </a:t>
            </a:r>
          </a:p>
          <a:p>
            <a:pPr lvl="1"/>
            <a:r>
              <a:rPr lang="en-US" dirty="0">
                <a:hlinkClick r:id="rId5"/>
              </a:rPr>
              <a:t>discussion of licensing</a:t>
            </a:r>
            <a:endParaRPr lang="en-US" dirty="0"/>
          </a:p>
          <a:p>
            <a:pPr lvl="1"/>
            <a:r>
              <a:rPr lang="en-US" dirty="0">
                <a:hlinkClick r:id="rId6"/>
              </a:rPr>
              <a:t>data citation guidance</a:t>
            </a:r>
            <a:endParaRPr lang="en-US" dirty="0"/>
          </a:p>
          <a:p>
            <a:r>
              <a:rPr lang="en-US" dirty="0"/>
              <a:t>German example:</a:t>
            </a:r>
          </a:p>
          <a:p>
            <a:pPr lvl="1"/>
            <a:r>
              <a:rPr lang="en-US" dirty="0"/>
              <a:t>Establishment History Panel (BHP)  DOI: </a:t>
            </a:r>
            <a:r>
              <a:rPr lang="en-US" dirty="0">
                <a:hlinkClick r:id="rId7"/>
              </a:rPr>
              <a:t>10.5164/IAB.BHP7516.de.en.v1</a:t>
            </a:r>
            <a:endParaRPr lang="en-US" dirty="0"/>
          </a:p>
          <a:p>
            <a:r>
              <a:rPr lang="en-US" dirty="0"/>
              <a:t>French verification service “</a:t>
            </a:r>
            <a:r>
              <a:rPr lang="en-US" dirty="0" err="1" smtClean="0"/>
              <a:t>cascad</a:t>
            </a:r>
            <a:r>
              <a:rPr lang="en-US" dirty="0" smtClean="0"/>
              <a:t>” </a:t>
            </a:r>
            <a:r>
              <a:rPr lang="en-US" dirty="0"/>
              <a:t>within French RDC CASD</a:t>
            </a:r>
          </a:p>
          <a:p>
            <a:pPr lvl="1"/>
            <a:r>
              <a:rPr lang="en-US" dirty="0">
                <a:hlinkClick r:id="rId8"/>
              </a:rPr>
              <a:t>https://www.casd.eu/en/le-centre-dacces-securise-aux-donnees-casd/certification-de-resultats-cascad-casd/</a:t>
            </a:r>
            <a:r>
              <a:rPr lang="en-US" dirty="0"/>
              <a:t> </a:t>
            </a:r>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9"/>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10"/>
          <a:stretch>
            <a:fillRect/>
          </a:stretch>
        </p:blipFill>
        <p:spPr>
          <a:xfrm>
            <a:off x="8833757" y="2290899"/>
            <a:ext cx="1546860" cy="524730"/>
          </a:xfrm>
          <a:prstGeom prst="rect">
            <a:avLst/>
          </a:prstGeom>
        </p:spPr>
      </p:pic>
    </p:spTree>
    <p:extLst>
      <p:ext uri="{BB962C8B-B14F-4D97-AF65-F5344CB8AC3E}">
        <p14:creationId xmlns:p14="http://schemas.microsoft.com/office/powerpoint/2010/main" val="15965026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65179175"/>
      </p:ext>
    </p:extLst>
  </p:cSld>
  <p:clrMapOvr>
    <a:masterClrMapping/>
  </p:clrMapOvr>
  <mc:AlternateContent xmlns:mc="http://schemas.openxmlformats.org/markup-compatibility/2006">
    <mc:Choice xmlns:p14="http://schemas.microsoft.com/office/powerpoint/2010/main" Requires="p14">
      <p:transition spd="med" p14:dur="700" advTm="8006">
        <p:fade/>
      </p:transition>
    </mc:Choice>
    <mc:Fallback>
      <p:transition spd="med" advTm="80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4"/>
          <a:stretch>
            <a:fillRect/>
          </a:stretch>
        </p:blipFill>
        <p:spPr>
          <a:xfrm>
            <a:off x="3679322" y="338816"/>
            <a:ext cx="4552950" cy="1809750"/>
          </a:xfrm>
          <a:prstGeom prst="rect">
            <a:avLst/>
          </a:prstGeom>
        </p:spPr>
      </p:pic>
      <p:pic>
        <p:nvPicPr>
          <p:cNvPr id="6" name="Picture 5"/>
          <p:cNvPicPr>
            <a:picLocks noChangeAspect="1"/>
          </p:cNvPicPr>
          <p:nvPr/>
        </p:nvPicPr>
        <p:blipFill>
          <a:blip r:embed="rId5"/>
          <a:stretch>
            <a:fillRect/>
          </a:stretch>
        </p:blipFill>
        <p:spPr>
          <a:xfrm>
            <a:off x="4147816" y="2344976"/>
            <a:ext cx="3615963" cy="4120203"/>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44871013"/>
      </p:ext>
    </p:extLst>
  </p:cSld>
  <p:clrMapOvr>
    <a:masterClrMapping/>
  </p:clrMapOvr>
  <mc:AlternateContent xmlns:mc="http://schemas.openxmlformats.org/markup-compatibility/2006">
    <mc:Choice xmlns:p14="http://schemas.microsoft.com/office/powerpoint/2010/main" Requires="p14">
      <p:transition spd="slow" p14:dur="2000" advTm="6081"/>
    </mc:Choice>
    <mc:Fallback>
      <p:transition spd="slow" advTm="6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fontAlgn="base"/>
            <a:r>
              <a:rPr lang="en-US" b="1" u="sng" dirty="0" smtClean="0"/>
              <a:t>Access </a:t>
            </a:r>
            <a:r>
              <a:rPr lang="en-US" b="1" u="sng" dirty="0"/>
              <a:t>to the data and code </a:t>
            </a:r>
            <a:r>
              <a:rPr lang="en-US" b="1" u="sng" dirty="0" smtClean="0"/>
              <a:t>must be </a:t>
            </a:r>
            <a:r>
              <a:rPr lang="en-US" b="1" u="sng" dirty="0"/>
              <a:t>clearly and precisely documented and is non-exclusive to the authors.</a:t>
            </a:r>
          </a:p>
          <a:p>
            <a:pPr fontAlgn="base"/>
            <a:r>
              <a:rPr lang="en-US" dirty="0">
                <a:solidFill>
                  <a:schemeClr val="bg1">
                    <a:lumMod val="75000"/>
                  </a:schemeClr>
                </a:solidFill>
              </a:rPr>
              <a:t>Authors </a:t>
            </a:r>
            <a:r>
              <a:rPr lang="en-US" dirty="0" smtClean="0">
                <a:solidFill>
                  <a:schemeClr val="bg1">
                    <a:lumMod val="75000"/>
                  </a:schemeClr>
                </a:solidFill>
              </a:rPr>
              <a:t>… </a:t>
            </a:r>
            <a:r>
              <a:rPr lang="en-US" dirty="0">
                <a:solidFill>
                  <a:schemeClr val="bg1">
                    <a:lumMod val="75000"/>
                  </a:schemeClr>
                </a:solidFill>
              </a:rPr>
              <a:t>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r>
              <a:rPr lang="en-US" b="1" dirty="0" smtClean="0">
                <a:solidFill>
                  <a:schemeClr val="accent1">
                    <a:lumMod val="75000"/>
                  </a:schemeClr>
                </a:solidFill>
              </a:rPr>
              <a:t>.</a:t>
            </a:r>
          </a:p>
          <a:p>
            <a:pPr fontAlgn="base"/>
            <a:r>
              <a:rPr lang="en-US" sz="3600" b="1" dirty="0" smtClean="0"/>
              <a:t>We test that.</a:t>
            </a:r>
            <a:endParaRPr lang="en-US" sz="3600" b="1" dirty="0" smtClean="0"/>
          </a:p>
          <a:p>
            <a:pPr fontAlgn="base"/>
            <a:endParaRPr lang="en-US" b="1" dirty="0">
              <a:solidFill>
                <a:schemeClr val="accent1">
                  <a:lumMod val="75000"/>
                </a:schemeClr>
              </a:solidFill>
            </a:endParaRPr>
          </a:p>
          <a:p>
            <a:endParaRPr lang="en-US" dirty="0"/>
          </a:p>
        </p:txBody>
      </p:sp>
      <p:sp>
        <p:nvSpPr>
          <p:cNvPr id="2" name="Title 1"/>
          <p:cNvSpPr>
            <a:spLocks noGrp="1"/>
          </p:cNvSpPr>
          <p:nvPr>
            <p:ph type="title"/>
          </p:nvPr>
        </p:nvSpPr>
        <p:spPr/>
        <p:txBody>
          <a:bodyPr/>
          <a:lstStyle/>
          <a:p>
            <a:r>
              <a:rPr lang="en-US" dirty="0"/>
              <a:t>AEA Data &amp; Code Availability Policy (2019)</a:t>
            </a: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20326049"/>
      </p:ext>
    </p:extLst>
  </p:cSld>
  <p:clrMapOvr>
    <a:masterClrMapping/>
  </p:clrMapOvr>
  <mc:AlternateContent xmlns:mc="http://schemas.openxmlformats.org/markup-compatibility/2006">
    <mc:Choice xmlns:p14="http://schemas.microsoft.com/office/powerpoint/2010/main" Requires="p14">
      <p:transition spd="slow" p14:dur="2000" advTm="23422"/>
    </mc:Choice>
    <mc:Fallback>
      <p:transition spd="slow" advTm="23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sz="half" idx="1"/>
          </p:nvPr>
        </p:nvSpPr>
        <p:spPr/>
        <p:txBody>
          <a:bodyPr>
            <a:normAutofit fontScale="77500" lnSpcReduction="20000"/>
          </a:bodyPr>
          <a:lstStyle/>
          <a:p>
            <a:pPr marL="0" indent="0">
              <a:buNone/>
            </a:pPr>
            <a:r>
              <a:rPr lang="en-US" sz="3200" b="1" dirty="0" smtClean="0">
                <a:solidFill>
                  <a:srgbClr val="C00000"/>
                </a:solidFill>
              </a:rPr>
              <a:t>Pre-emptively improve code archives</a:t>
            </a:r>
          </a:p>
          <a:p>
            <a:r>
              <a:rPr lang="en-US" sz="3600" dirty="0" smtClean="0"/>
              <a:t>By </a:t>
            </a:r>
            <a:r>
              <a:rPr lang="en-US" sz="3600" b="1" u="sng" dirty="0" smtClean="0"/>
              <a:t>conducting reproducibility checks</a:t>
            </a:r>
            <a:r>
              <a:rPr lang="en-US" sz="3600" b="1" dirty="0" smtClean="0"/>
              <a:t> </a:t>
            </a:r>
            <a:r>
              <a:rPr lang="en-US" sz="3600" dirty="0" smtClean="0"/>
              <a:t>when we can</a:t>
            </a:r>
          </a:p>
          <a:p>
            <a:pPr lvl="1"/>
            <a:r>
              <a:rPr lang="en-US" sz="3200" dirty="0" smtClean="0"/>
              <a:t>Request data when not freely downloadable</a:t>
            </a:r>
            <a:endParaRPr lang="en-US" sz="3200" dirty="0" smtClean="0"/>
          </a:p>
          <a:p>
            <a:endParaRPr lang="en-US" sz="3600" dirty="0"/>
          </a:p>
          <a:p>
            <a:endParaRPr lang="en-US" sz="3600" dirty="0" smtClean="0"/>
          </a:p>
          <a:p>
            <a:r>
              <a:rPr lang="en-US" sz="3600" dirty="0" smtClean="0">
                <a:solidFill>
                  <a:schemeClr val="accent1"/>
                </a:solidFill>
              </a:rPr>
              <a:t>By </a:t>
            </a:r>
            <a:r>
              <a:rPr lang="en-US" sz="3600" b="1" u="sng" dirty="0" smtClean="0">
                <a:solidFill>
                  <a:schemeClr val="accent1"/>
                </a:solidFill>
              </a:rPr>
              <a:t>working with groups or people that conduct reproducibility checks</a:t>
            </a:r>
            <a:r>
              <a:rPr lang="en-US" sz="3600" dirty="0" smtClean="0">
                <a:solidFill>
                  <a:schemeClr val="accent1"/>
                </a:solidFill>
              </a:rPr>
              <a:t> </a:t>
            </a:r>
            <a:br>
              <a:rPr lang="en-US" sz="3600" dirty="0" smtClean="0">
                <a:solidFill>
                  <a:schemeClr val="accent1"/>
                </a:solidFill>
              </a:rPr>
            </a:br>
            <a:r>
              <a:rPr lang="en-US" sz="3600" dirty="0" smtClean="0">
                <a:solidFill>
                  <a:schemeClr val="accent1"/>
                </a:solidFill>
              </a:rPr>
              <a:t>when we cannot</a:t>
            </a:r>
          </a:p>
        </p:txBody>
      </p:sp>
      <p:sp>
        <p:nvSpPr>
          <p:cNvPr id="2" name="Content Placeholder 1"/>
          <p:cNvSpPr>
            <a:spLocks noGrp="1"/>
          </p:cNvSpPr>
          <p:nvPr>
            <p:ph sz="half" idx="2"/>
          </p:nvPr>
        </p:nvSpPr>
        <p:spPr>
          <a:xfrm>
            <a:off x="6229349" y="1825625"/>
            <a:ext cx="5181600" cy="1041526"/>
          </a:xfrm>
          <a:solidFill>
            <a:schemeClr val="bg1"/>
          </a:solidFill>
          <a:ln w="63500">
            <a:solidFill>
              <a:schemeClr val="accent1">
                <a:shade val="50000"/>
              </a:schemeClr>
            </a:solidFill>
          </a:ln>
          <a:effectLst>
            <a:outerShdw blurRad="50800" dist="38100" dir="2700000" algn="tl" rotWithShape="0">
              <a:prstClr val="black">
                <a:alpha val="40000"/>
              </a:prstClr>
            </a:outerShdw>
          </a:effectLst>
        </p:spPr>
        <p:txBody>
          <a:bodyPr anchor="ctr">
            <a:normAutofit fontScale="77500" lnSpcReduction="20000"/>
          </a:bodyPr>
          <a:lstStyle/>
          <a:p>
            <a:pPr marL="0" indent="0" algn="ctr">
              <a:buNone/>
            </a:pPr>
            <a:r>
              <a:rPr lang="en-US" sz="4000" b="1" dirty="0" smtClean="0"/>
              <a:t>Proprietary and confidential data </a:t>
            </a:r>
            <a:r>
              <a:rPr lang="en-US" sz="4000" b="1" dirty="0" smtClean="0"/>
              <a:t>pose a </a:t>
            </a:r>
            <a:r>
              <a:rPr lang="en-US" sz="4000" b="1" dirty="0" smtClean="0"/>
              <a:t>challenge</a:t>
            </a:r>
            <a:endParaRPr lang="en-US" sz="4000" b="1" dirty="0"/>
          </a:p>
        </p:txBody>
      </p:sp>
      <p:sp>
        <p:nvSpPr>
          <p:cNvPr id="3" name="TextBox 2"/>
          <p:cNvSpPr txBox="1"/>
          <p:nvPr/>
        </p:nvSpPr>
        <p:spPr>
          <a:xfrm>
            <a:off x="6423477" y="3151188"/>
            <a:ext cx="4793343" cy="707886"/>
          </a:xfrm>
          <a:prstGeom prst="rect">
            <a:avLst/>
          </a:prstGeom>
          <a:noFill/>
        </p:spPr>
        <p:txBody>
          <a:bodyPr wrap="square" rtlCol="0">
            <a:spAutoFit/>
          </a:bodyPr>
          <a:lstStyle/>
          <a:p>
            <a:pPr algn="ctr"/>
            <a:r>
              <a:rPr lang="en-US" sz="2000" b="1" dirty="0" smtClean="0">
                <a:solidFill>
                  <a:srgbClr val="C00000"/>
                </a:solidFill>
              </a:rPr>
              <a:t>How do you check code when the data access is complex?</a:t>
            </a:r>
            <a:endParaRPr lang="en-US" sz="2000" b="1" dirty="0">
              <a:solidFill>
                <a:srgbClr val="C00000"/>
              </a:solidFill>
            </a:endParaRPr>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401223764"/>
      </p:ext>
    </p:extLst>
  </p:cSld>
  <p:clrMapOvr>
    <a:masterClrMapping/>
  </p:clrMapOvr>
  <mc:AlternateContent xmlns:mc="http://schemas.openxmlformats.org/markup-compatibility/2006">
    <mc:Choice xmlns:p14="http://schemas.microsoft.com/office/powerpoint/2010/main" Requires="p14">
      <p:transition spd="slow" p14:dur="2000" advTm="25036"/>
    </mc:Choice>
    <mc:Fallback>
      <p:transition spd="slow" advTm="25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5">
                                            <p:txEl>
                                              <p:pRg st="0" end="0"/>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1000"/>
                                  </p:stCondLst>
                                  <p:childTnLst>
                                    <p:set>
                                      <p:cBhvr>
                                        <p:cTn id="15" dur="1" fill="hold">
                                          <p:stCondLst>
                                            <p:cond delay="0"/>
                                          </p:stCondLst>
                                        </p:cTn>
                                        <p:tgtEl>
                                          <p:spTgt spid="2">
                                            <p:bg/>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8"/>
                </p:tgtEl>
              </p:cMediaNode>
            </p:audio>
          </p:childTnLst>
        </p:cTn>
      </p:par>
    </p:tnLst>
    <p:bldLst>
      <p:bldP spid="5" grpId="0" uiExpand="1" build="p"/>
      <p:bldP spid="2" grpId="0" uiExpand="1" build="p"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620043" y="2581438"/>
            <a:ext cx="2737673" cy="369332"/>
          </a:xfrm>
          <a:prstGeom prst="rect">
            <a:avLst/>
          </a:prstGeom>
          <a:noFill/>
        </p:spPr>
        <p:txBody>
          <a:bodyPr wrap="none" rtlCol="0">
            <a:spAutoFit/>
          </a:bodyPr>
          <a:lstStyle/>
          <a:p>
            <a:r>
              <a:rPr lang="en-US" dirty="0" smtClean="0"/>
              <a:t>Can we access all the data?</a:t>
            </a:r>
            <a:endParaRPr lang="en-US" dirty="0"/>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
        <p:nvSpPr>
          <p:cNvPr id="26" name="Flowchart: Process 25"/>
          <p:cNvSpPr/>
          <p:nvPr/>
        </p:nvSpPr>
        <p:spPr>
          <a:xfrm>
            <a:off x="3254478" y="571027"/>
            <a:ext cx="1927123" cy="12963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citation and provenance analysis</a:t>
            </a:r>
            <a:endParaRPr lang="en-US" dirty="0"/>
          </a:p>
        </p:txBody>
      </p:sp>
      <p:sp>
        <p:nvSpPr>
          <p:cNvPr id="27" name="Flowchart: Decision 26"/>
          <p:cNvSpPr/>
          <p:nvPr/>
        </p:nvSpPr>
        <p:spPr>
          <a:xfrm>
            <a:off x="3357716" y="2397771"/>
            <a:ext cx="1720645" cy="786581"/>
          </a:xfrm>
          <a:prstGeom prst="flowChartDecisi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ecision 27"/>
          <p:cNvSpPr/>
          <p:nvPr/>
        </p:nvSpPr>
        <p:spPr>
          <a:xfrm>
            <a:off x="3357716" y="3664834"/>
            <a:ext cx="1720645" cy="786581"/>
          </a:xfrm>
          <a:prstGeom prst="flowChartDecisi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241752" y="3664834"/>
            <a:ext cx="2115964" cy="646331"/>
          </a:xfrm>
          <a:prstGeom prst="rect">
            <a:avLst/>
          </a:prstGeom>
          <a:noFill/>
        </p:spPr>
        <p:txBody>
          <a:bodyPr wrap="none" rtlCol="0">
            <a:spAutoFit/>
          </a:bodyPr>
          <a:lstStyle/>
          <a:p>
            <a:r>
              <a:rPr lang="en-US" dirty="0" smtClean="0"/>
              <a:t>Do we know how/</a:t>
            </a:r>
          </a:p>
          <a:p>
            <a:r>
              <a:rPr lang="en-US" dirty="0" smtClean="0"/>
              <a:t>somebody who can?</a:t>
            </a:r>
            <a:endParaRPr lang="en-US" dirty="0"/>
          </a:p>
        </p:txBody>
      </p:sp>
      <p:sp>
        <p:nvSpPr>
          <p:cNvPr id="30" name="Flowchart: Process 29"/>
          <p:cNvSpPr/>
          <p:nvPr/>
        </p:nvSpPr>
        <p:spPr>
          <a:xfrm>
            <a:off x="5869247" y="2293882"/>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 reproducibility check</a:t>
            </a:r>
            <a:endParaRPr lang="en-US" dirty="0"/>
          </a:p>
        </p:txBody>
      </p:sp>
      <p:sp>
        <p:nvSpPr>
          <p:cNvPr id="31" name="Flowchart: Process 30"/>
          <p:cNvSpPr/>
          <p:nvPr/>
        </p:nvSpPr>
        <p:spPr>
          <a:xfrm>
            <a:off x="3244644" y="5513555"/>
            <a:ext cx="1946787" cy="994358"/>
          </a:xfrm>
          <a:prstGeom prst="flowChart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a:t>
            </a:r>
          </a:p>
          <a:p>
            <a:pPr algn="ctr"/>
            <a:r>
              <a:rPr lang="en-US" dirty="0" smtClean="0"/>
              <a:t>Code</a:t>
            </a:r>
          </a:p>
          <a:p>
            <a:pPr algn="ctr"/>
            <a:r>
              <a:rPr lang="en-US" dirty="0" smtClean="0"/>
              <a:t>check</a:t>
            </a:r>
            <a:endParaRPr lang="en-US" dirty="0"/>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computational reproducibility</a:t>
            </a:r>
            <a:endParaRPr lang="en-US" dirty="0"/>
          </a:p>
        </p:txBody>
      </p:sp>
      <p:sp>
        <p:nvSpPr>
          <p:cNvPr id="36" name="Flowchart: Document 35"/>
          <p:cNvSpPr/>
          <p:nvPr/>
        </p:nvSpPr>
        <p:spPr>
          <a:xfrm>
            <a:off x="9144001" y="5521437"/>
            <a:ext cx="1966451" cy="1072403"/>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a:endCxn id="26" idx="1"/>
          </p:cNvCxnSpPr>
          <p:nvPr/>
        </p:nvCxnSpPr>
        <p:spPr>
          <a:xfrm>
            <a:off x="2428567" y="1219201"/>
            <a:ext cx="82591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2"/>
            <a:endCxn id="27" idx="0"/>
          </p:cNvCxnSpPr>
          <p:nvPr/>
        </p:nvCxnSpPr>
        <p:spPr>
          <a:xfrm flipH="1">
            <a:off x="4218039" y="1867375"/>
            <a:ext cx="1" cy="53039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7" idx="2"/>
            <a:endCxn id="28" idx="0"/>
          </p:cNvCxnSpPr>
          <p:nvPr/>
        </p:nvCxnSpPr>
        <p:spPr>
          <a:xfrm>
            <a:off x="4218039" y="3184352"/>
            <a:ext cx="0" cy="48048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8" idx="2"/>
            <a:endCxn id="31" idx="0"/>
          </p:cNvCxnSpPr>
          <p:nvPr/>
        </p:nvCxnSpPr>
        <p:spPr>
          <a:xfrm flipH="1">
            <a:off x="4218038" y="4451415"/>
            <a:ext cx="1" cy="106214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7" idx="3"/>
            <a:endCxn id="30" idx="1"/>
          </p:cNvCxnSpPr>
          <p:nvPr/>
        </p:nvCxnSpPr>
        <p:spPr>
          <a:xfrm flipV="1">
            <a:off x="5078361" y="2791061"/>
            <a:ext cx="790886"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8" idx="3"/>
            <a:endCxn id="92" idx="1"/>
          </p:cNvCxnSpPr>
          <p:nvPr/>
        </p:nvCxnSpPr>
        <p:spPr>
          <a:xfrm flipV="1">
            <a:off x="5078361" y="4053644"/>
            <a:ext cx="395319" cy="448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0" idx="3"/>
            <a:endCxn id="35" idx="1"/>
          </p:cNvCxnSpPr>
          <p:nvPr/>
        </p:nvCxnSpPr>
        <p:spPr>
          <a:xfrm>
            <a:off x="7816034" y="2791061"/>
            <a:ext cx="1327967" cy="0"/>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6" idx="3"/>
            <a:endCxn id="25" idx="1"/>
          </p:cNvCxnSpPr>
          <p:nvPr/>
        </p:nvCxnSpPr>
        <p:spPr>
          <a:xfrm>
            <a:off x="5181601" y="1219201"/>
            <a:ext cx="3962400" cy="1"/>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0" name="Flowchart: Process 89"/>
          <p:cNvSpPr/>
          <p:nvPr/>
        </p:nvSpPr>
        <p:spPr>
          <a:xfrm>
            <a:off x="5561656" y="3915515"/>
            <a:ext cx="4798141" cy="1450389"/>
          </a:xfrm>
          <a:prstGeom prst="flowChartProcess">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Elbow Connector 77"/>
          <p:cNvCxnSpPr>
            <a:stCxn id="91" idx="3"/>
            <a:endCxn id="35" idx="3"/>
          </p:cNvCxnSpPr>
          <p:nvPr/>
        </p:nvCxnSpPr>
        <p:spPr>
          <a:xfrm flipV="1">
            <a:off x="9927588" y="2791061"/>
            <a:ext cx="1182864" cy="1849648"/>
          </a:xfrm>
          <a:prstGeom prst="bentConnector3">
            <a:avLst>
              <a:gd name="adj1" fmla="val 145953"/>
            </a:avLst>
          </a:prstGeom>
          <a:ln w="5715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1" name="Flowchart: Process 90"/>
          <p:cNvSpPr/>
          <p:nvPr/>
        </p:nvSpPr>
        <p:spPr>
          <a:xfrm>
            <a:off x="7980801" y="4143530"/>
            <a:ext cx="1946787" cy="994358"/>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Conducts reproducibility check</a:t>
            </a:r>
            <a:endParaRPr lang="en-US" dirty="0"/>
          </a:p>
        </p:txBody>
      </p:sp>
      <p:sp>
        <p:nvSpPr>
          <p:cNvPr id="92" name="Flowchart: Process 91"/>
          <p:cNvSpPr/>
          <p:nvPr/>
        </p:nvSpPr>
        <p:spPr>
          <a:xfrm>
            <a:off x="5473680" y="3720027"/>
            <a:ext cx="2001520" cy="667233"/>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Contact</a:t>
            </a:r>
          </a:p>
          <a:p>
            <a:pPr algn="ctr"/>
            <a:r>
              <a:rPr lang="en-US" dirty="0" smtClean="0"/>
              <a:t>third party</a:t>
            </a:r>
            <a:endParaRPr lang="en-US" dirty="0"/>
          </a:p>
        </p:txBody>
      </p:sp>
      <p:cxnSp>
        <p:nvCxnSpPr>
          <p:cNvPr id="93" name="Elbow Connector 92"/>
          <p:cNvCxnSpPr>
            <a:stCxn id="92" idx="2"/>
            <a:endCxn id="91" idx="1"/>
          </p:cNvCxnSpPr>
          <p:nvPr/>
        </p:nvCxnSpPr>
        <p:spPr>
          <a:xfrm rot="16200000" flipH="1">
            <a:off x="7100896" y="3760803"/>
            <a:ext cx="253449" cy="1506361"/>
          </a:xfrm>
          <a:prstGeom prst="bent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31" idx="3"/>
            <a:endCxn id="36" idx="1"/>
          </p:cNvCxnSpPr>
          <p:nvPr/>
        </p:nvCxnSpPr>
        <p:spPr>
          <a:xfrm>
            <a:off x="5191431" y="6010734"/>
            <a:ext cx="3952570" cy="46905"/>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844970906"/>
      </p:ext>
    </p:extLst>
  </p:cSld>
  <p:clrMapOvr>
    <a:masterClrMapping/>
  </p:clrMapOvr>
  <mc:AlternateContent xmlns:mc="http://schemas.openxmlformats.org/markup-compatibility/2006">
    <mc:Choice xmlns:p14="http://schemas.microsoft.com/office/powerpoint/2010/main" Requires="p14">
      <p:transition spd="slow" p14:dur="2000" advTm="50982"/>
    </mc:Choice>
    <mc:Fallback>
      <p:transition spd="slow" advTm="50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wipe(left)">
                                      <p:cBhvr>
                                        <p:cTn id="14" dur="500"/>
                                        <p:tgtEl>
                                          <p:spTgt spid="69"/>
                                        </p:tgtEl>
                                      </p:cBhvr>
                                    </p:animEffec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childTnLst>
                                </p:cTn>
                              </p:par>
                            </p:childTnLst>
                          </p:cTn>
                        </p:par>
                        <p:par>
                          <p:cTn id="34" fill="hold">
                            <p:stCondLst>
                              <p:cond delay="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childTnLst>
                                </p:cTn>
                              </p:par>
                            </p:childTnLst>
                          </p:cTn>
                        </p:par>
                        <p:par>
                          <p:cTn id="56" fill="hold">
                            <p:stCondLst>
                              <p:cond delay="0"/>
                            </p:stCondLst>
                            <p:childTnLst>
                              <p:par>
                                <p:cTn id="57" presetID="22" presetClass="entr" presetSubtype="8" fill="hold" nodeType="afterEffect">
                                  <p:stCondLst>
                                    <p:cond delay="0"/>
                                  </p:stCondLst>
                                  <p:childTnLst>
                                    <p:set>
                                      <p:cBhvr>
                                        <p:cTn id="58" dur="1" fill="hold">
                                          <p:stCondLst>
                                            <p:cond delay="0"/>
                                          </p:stCondLst>
                                        </p:cTn>
                                        <p:tgtEl>
                                          <p:spTgt spid="108"/>
                                        </p:tgtEl>
                                        <p:attrNameLst>
                                          <p:attrName>style.visibility</p:attrName>
                                        </p:attrNameLst>
                                      </p:cBhvr>
                                      <p:to>
                                        <p:strVal val="visible"/>
                                      </p:to>
                                    </p:set>
                                    <p:animEffect transition="in" filter="wipe(left)">
                                      <p:cBhvr>
                                        <p:cTn id="59" dur="500"/>
                                        <p:tgtEl>
                                          <p:spTgt spid="108"/>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500"/>
                                        <p:tgtEl>
                                          <p:spTgt spid="3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9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90"/>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nodeType="after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0" nodeType="afterEffect">
                                  <p:stCondLst>
                                    <p:cond delay="0"/>
                                  </p:stCondLst>
                                  <p:childTnLst>
                                    <p:set>
                                      <p:cBhvr>
                                        <p:cTn id="81" dur="1" fill="hold">
                                          <p:stCondLst>
                                            <p:cond delay="0"/>
                                          </p:stCondLst>
                                        </p:cTn>
                                        <p:tgtEl>
                                          <p:spTgt spid="91"/>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6" fill="hold" display="0">
                  <p:stCondLst>
                    <p:cond delay="indefinite"/>
                  </p:stCondLst>
                  <p:endCondLst>
                    <p:cond evt="onStopAudio" delay="0">
                      <p:tgtEl>
                        <p:sldTgt/>
                      </p:tgtEl>
                    </p:cond>
                  </p:endCondLst>
                </p:cTn>
                <p:tgtEl>
                  <p:spTgt spid="2"/>
                </p:tgtEl>
              </p:cMediaNode>
            </p:audio>
          </p:childTnLst>
        </p:cTn>
      </p:par>
    </p:tnLst>
    <p:bldLst>
      <p:bldP spid="23" grpId="0"/>
      <p:bldP spid="25" grpId="0" animBg="1"/>
      <p:bldP spid="26" grpId="0" animBg="1"/>
      <p:bldP spid="27" grpId="0" animBg="1"/>
      <p:bldP spid="28" grpId="0" animBg="1"/>
      <p:bldP spid="29" grpId="0"/>
      <p:bldP spid="30" grpId="0" animBg="1"/>
      <p:bldP spid="31" grpId="0" animBg="1"/>
      <p:bldP spid="35" grpId="0" animBg="1"/>
      <p:bldP spid="36" grpId="0" animBg="1"/>
      <p:bldP spid="90" grpId="0" animBg="1"/>
      <p:bldP spid="91" grpId="0" animBg="1"/>
      <p:bldP spid="9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25" name="Flowchart: Document 24"/>
          <p:cNvSpPr/>
          <p:nvPr/>
        </p:nvSpPr>
        <p:spPr>
          <a:xfrm>
            <a:off x="9144001" y="571028"/>
            <a:ext cx="1966451" cy="129634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sp>
        <p:nvSpPr>
          <p:cNvPr id="35" name="Flowchart: Document 34"/>
          <p:cNvSpPr/>
          <p:nvPr/>
        </p:nvSpPr>
        <p:spPr>
          <a:xfrm>
            <a:off x="9144001" y="2142887"/>
            <a:ext cx="1966451" cy="1296348"/>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computational reproducibility</a:t>
            </a:r>
            <a:endParaRPr lang="en-US" dirty="0"/>
          </a:p>
        </p:txBody>
      </p:sp>
      <p:sp>
        <p:nvSpPr>
          <p:cNvPr id="36" name="Flowchart: Document 35"/>
          <p:cNvSpPr/>
          <p:nvPr/>
        </p:nvSpPr>
        <p:spPr>
          <a:xfrm>
            <a:off x="9144001" y="5521437"/>
            <a:ext cx="1966451" cy="1072403"/>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p:cNvCxnSpPr>
          <p:nvPr/>
        </p:nvCxnSpPr>
        <p:spPr>
          <a:xfrm flipV="1">
            <a:off x="2428567" y="1209040"/>
            <a:ext cx="793486" cy="101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Process 1"/>
          <p:cNvSpPr/>
          <p:nvPr/>
        </p:nvSpPr>
        <p:spPr>
          <a:xfrm>
            <a:off x="3222053" y="571028"/>
            <a:ext cx="5130800" cy="3799840"/>
          </a:xfrm>
          <a:prstGeom prst="flowChartProcess">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3840480" y="856460"/>
            <a:ext cx="3893946" cy="3223098"/>
          </a:xfrm>
          <a:prstGeom prst="rect">
            <a:avLst/>
          </a:prstGeom>
        </p:spPr>
      </p:pic>
      <p:cxnSp>
        <p:nvCxnSpPr>
          <p:cNvPr id="59" name="Straight Arrow Connector 58"/>
          <p:cNvCxnSpPr/>
          <p:nvPr/>
        </p:nvCxnSpPr>
        <p:spPr>
          <a:xfrm>
            <a:off x="8432800" y="1209040"/>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432800" y="2668299"/>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392826" y="4033043"/>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63409162"/>
      </p:ext>
    </p:extLst>
  </p:cSld>
  <p:clrMapOvr>
    <a:masterClrMapping/>
  </p:clrMapOvr>
  <mc:AlternateContent xmlns:mc="http://schemas.openxmlformats.org/markup-compatibility/2006">
    <mc:Choice xmlns:p14="http://schemas.microsoft.com/office/powerpoint/2010/main" Requires="p14">
      <p:transition spd="slow" p14:dur="2000" advTm="2356"/>
    </mc:Choice>
    <mc:Fallback>
      <p:transition spd="slow" advTm="2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64" presetClass="path" presetSubtype="0" accel="50000" decel="50000" fill="hold" grpId="0" nodeType="afterEffect">
                                  <p:stCondLst>
                                    <p:cond delay="0"/>
                                  </p:stCondLst>
                                  <p:childTnLst>
                                    <p:animMotion origin="layout" path="M 0 0 L 0 -0.25 E" pathEditMode="relative" ptsTypes="">
                                      <p:cBhvr>
                                        <p:cTn id="9" dur="2000" fill="hold"/>
                                        <p:tgtEl>
                                          <p:spTgt spid="36"/>
                                        </p:tgtEl>
                                        <p:attrNameLst>
                                          <p:attrName>ppt_x</p:attrName>
                                          <p:attrName>ppt_y</p:attrName>
                                        </p:attrNameLst>
                                      </p:cBhvr>
                                    </p:animMotion>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lowchart: Document 31"/>
          <p:cNvSpPr/>
          <p:nvPr/>
        </p:nvSpPr>
        <p:spPr>
          <a:xfrm>
            <a:off x="9143997" y="4341348"/>
            <a:ext cx="1966451" cy="1552125"/>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r>
              <a:rPr lang="en-US" dirty="0" smtClean="0">
                <a:solidFill>
                  <a:schemeClr val="tx1"/>
                </a:solidFill>
              </a:rPr>
              <a:t>Summary indicator of reproducibility</a:t>
            </a:r>
            <a:endParaRPr lang="en-US" dirty="0">
              <a:solidFill>
                <a:schemeClr val="tx1"/>
              </a:solidFill>
            </a:endParaRPr>
          </a:p>
        </p:txBody>
      </p:sp>
      <p:sp>
        <p:nvSpPr>
          <p:cNvPr id="24" name="Flowchart: Internal Storage 23"/>
          <p:cNvSpPr/>
          <p:nvPr/>
        </p:nvSpPr>
        <p:spPr>
          <a:xfrm>
            <a:off x="786580" y="757085"/>
            <a:ext cx="1641987" cy="92423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for evaluation</a:t>
            </a:r>
            <a:endParaRPr lang="en-US" dirty="0"/>
          </a:p>
        </p:txBody>
      </p:sp>
      <p:sp>
        <p:nvSpPr>
          <p:cNvPr id="36" name="Flowchart: Document 35"/>
          <p:cNvSpPr/>
          <p:nvPr/>
        </p:nvSpPr>
        <p:spPr>
          <a:xfrm>
            <a:off x="9144000" y="3116184"/>
            <a:ext cx="1966451" cy="1547576"/>
          </a:xfrm>
          <a:prstGeom prst="flowChartDocumen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r>
              <a:rPr lang="en-US" dirty="0" smtClean="0"/>
              <a:t>Report on</a:t>
            </a:r>
          </a:p>
          <a:p>
            <a:pPr algn="ctr"/>
            <a:r>
              <a:rPr lang="en-US" dirty="0" smtClean="0"/>
              <a:t>potential reproducibility</a:t>
            </a:r>
            <a:endParaRPr lang="en-US" dirty="0"/>
          </a:p>
        </p:txBody>
      </p:sp>
      <p:cxnSp>
        <p:nvCxnSpPr>
          <p:cNvPr id="39" name="Straight Arrow Connector 38"/>
          <p:cNvCxnSpPr>
            <a:stCxn id="24" idx="3"/>
          </p:cNvCxnSpPr>
          <p:nvPr/>
        </p:nvCxnSpPr>
        <p:spPr>
          <a:xfrm flipV="1">
            <a:off x="2428567" y="1209040"/>
            <a:ext cx="793486" cy="101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lowchart: Process 1"/>
          <p:cNvSpPr/>
          <p:nvPr/>
        </p:nvSpPr>
        <p:spPr>
          <a:xfrm>
            <a:off x="3222053" y="571028"/>
            <a:ext cx="5130800" cy="3799840"/>
          </a:xfrm>
          <a:prstGeom prst="flowChartProcess">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3840480" y="856460"/>
            <a:ext cx="3893946" cy="3223098"/>
          </a:xfrm>
          <a:prstGeom prst="rect">
            <a:avLst/>
          </a:prstGeom>
        </p:spPr>
      </p:pic>
      <p:cxnSp>
        <p:nvCxnSpPr>
          <p:cNvPr id="59" name="Straight Arrow Connector 58"/>
          <p:cNvCxnSpPr/>
          <p:nvPr/>
        </p:nvCxnSpPr>
        <p:spPr>
          <a:xfrm>
            <a:off x="8432800" y="1209040"/>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432800" y="2668299"/>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432800" y="3715588"/>
            <a:ext cx="711201" cy="10162"/>
          </a:xfrm>
          <a:prstGeom prst="straightConnector1">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Flowchart: Document 34"/>
          <p:cNvSpPr/>
          <p:nvPr/>
        </p:nvSpPr>
        <p:spPr>
          <a:xfrm>
            <a:off x="9143998" y="2256329"/>
            <a:ext cx="1966451" cy="1309832"/>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Report on</a:t>
            </a:r>
          </a:p>
          <a:p>
            <a:pPr algn="ctr"/>
            <a:r>
              <a:rPr lang="en-US" dirty="0" smtClean="0"/>
              <a:t>computational reproducibility</a:t>
            </a:r>
            <a:endParaRPr lang="en-US" dirty="0"/>
          </a:p>
        </p:txBody>
      </p:sp>
      <p:sp>
        <p:nvSpPr>
          <p:cNvPr id="25" name="Flowchart: Document 24"/>
          <p:cNvSpPr/>
          <p:nvPr/>
        </p:nvSpPr>
        <p:spPr>
          <a:xfrm>
            <a:off x="9143998" y="1297238"/>
            <a:ext cx="1966451" cy="122163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Report on</a:t>
            </a:r>
          </a:p>
          <a:p>
            <a:pPr algn="ctr"/>
            <a:r>
              <a:rPr lang="en-US" dirty="0"/>
              <a:t>p</a:t>
            </a:r>
            <a:r>
              <a:rPr lang="en-US" dirty="0" smtClean="0"/>
              <a:t>rovenance and data citations</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22599377"/>
      </p:ext>
    </p:extLst>
  </p:cSld>
  <p:clrMapOvr>
    <a:masterClrMapping/>
  </p:clrMapOvr>
  <mc:AlternateContent xmlns:mc="http://schemas.openxmlformats.org/markup-compatibility/2006">
    <mc:Choice xmlns:p14="http://schemas.microsoft.com/office/powerpoint/2010/main" Requires="p14">
      <p:transition spd="med" p14:dur="700" advTm="24812">
        <p:fade/>
      </p:transition>
    </mc:Choice>
    <mc:Fallback>
      <p:transition spd="med" advTm="248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3|5.4"/>
</p:tagLst>
</file>

<file path=ppt/tags/tag2.xml><?xml version="1.0" encoding="utf-8"?>
<p:tagLst xmlns:a="http://schemas.openxmlformats.org/drawingml/2006/main" xmlns:r="http://schemas.openxmlformats.org/officeDocument/2006/relationships" xmlns:p="http://schemas.openxmlformats.org/presentationml/2006/main">
  <p:tag name="TIMING" val="|3.3|12|1.7|8.1|9.2|5.6|0.6|1|7.3"/>
</p:tagLst>
</file>

<file path=ppt/tags/tag3.xml><?xml version="1.0" encoding="utf-8"?>
<p:tagLst xmlns:a="http://schemas.openxmlformats.org/drawingml/2006/main" xmlns:r="http://schemas.openxmlformats.org/officeDocument/2006/relationships" xmlns:p="http://schemas.openxmlformats.org/presentationml/2006/main">
  <p:tag name="TIMING" val="|7.2"/>
</p:tagLst>
</file>

<file path=ppt/tags/tag4.xml><?xml version="1.0" encoding="utf-8"?>
<p:tagLst xmlns:a="http://schemas.openxmlformats.org/drawingml/2006/main" xmlns:r="http://schemas.openxmlformats.org/officeDocument/2006/relationships" xmlns:p="http://schemas.openxmlformats.org/presentationml/2006/main">
  <p:tag name="TIMING" val="|0.8|18.8|33.7"/>
</p:tagLst>
</file>

<file path=ppt/tags/tag5.xml><?xml version="1.0" encoding="utf-8"?>
<p:tagLst xmlns:a="http://schemas.openxmlformats.org/drawingml/2006/main" xmlns:r="http://schemas.openxmlformats.org/officeDocument/2006/relationships" xmlns:p="http://schemas.openxmlformats.org/presentationml/2006/main">
  <p:tag name="TIMING" val="|76.4"/>
</p:tagLst>
</file>

<file path=ppt/tags/tag6.xml><?xml version="1.0" encoding="utf-8"?>
<p:tagLst xmlns:a="http://schemas.openxmlformats.org/drawingml/2006/main" xmlns:r="http://schemas.openxmlformats.org/officeDocument/2006/relationships" xmlns:p="http://schemas.openxmlformats.org/presentationml/2006/main">
  <p:tag name="TIMING" val="|2.6"/>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TotalTime>
  <Words>1096</Words>
  <Application>Microsoft Office PowerPoint</Application>
  <PresentationFormat>Widescreen</PresentationFormat>
  <Paragraphs>229</Paragraphs>
  <Slides>22</Slides>
  <Notes>4</Notes>
  <HiddenSlides>5</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Montserrat</vt:lpstr>
      <vt:lpstr>Roboto</vt:lpstr>
      <vt:lpstr>Office Theme</vt:lpstr>
      <vt:lpstr>Assessing Reproducibility when the Data is Confidential</vt:lpstr>
      <vt:lpstr>PowerPoint Presentation</vt:lpstr>
      <vt:lpstr>PowerPoint Presentation</vt:lpstr>
      <vt:lpstr>PowerPoint Presentation</vt:lpstr>
      <vt:lpstr>AEA Data &amp; Code Availability Policy (2019)</vt:lpstr>
      <vt:lpstr>Current efforts at the AEA</vt:lpstr>
      <vt:lpstr>PowerPoint Presentation</vt:lpstr>
      <vt:lpstr>PowerPoint Presentation</vt:lpstr>
      <vt:lpstr>PowerPoint Presentation</vt:lpstr>
      <vt:lpstr>What is the reproducibility check?</vt:lpstr>
      <vt:lpstr>What is the reproducibility check?</vt:lpstr>
      <vt:lpstr>What is the reproducibility check?</vt:lpstr>
      <vt:lpstr>What is the reproducibility check?</vt:lpstr>
      <vt:lpstr>What is the reproducibility check?</vt:lpstr>
      <vt:lpstr>What is the reproducibility check?</vt:lpstr>
      <vt:lpstr>What is the reproducibility check?</vt:lpstr>
      <vt:lpstr>Who do we contact when we cannot access the data ourselves?</vt:lpstr>
      <vt:lpstr>Who are the 3rd parties?</vt:lpstr>
      <vt:lpstr>How to prepare the replication package</vt:lpstr>
      <vt:lpstr>PowerPoint Presentation</vt:lpstr>
      <vt:lpstr>Social science “guild”</vt:lpstr>
      <vt:lpstr>Some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54</cp:revision>
  <dcterms:created xsi:type="dcterms:W3CDTF">2020-03-31T02:20:35Z</dcterms:created>
  <dcterms:modified xsi:type="dcterms:W3CDTF">2020-11-08T22:32:01Z</dcterms:modified>
</cp:coreProperties>
</file>